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71"/>
  </p:notesMasterIdLst>
  <p:handoutMasterIdLst>
    <p:handoutMasterId r:id="rId72"/>
  </p:handoutMasterIdLst>
  <p:sldIdLst>
    <p:sldId id="400" r:id="rId2"/>
    <p:sldId id="332" r:id="rId3"/>
    <p:sldId id="333" r:id="rId4"/>
    <p:sldId id="334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66" r:id="rId37"/>
    <p:sldId id="367" r:id="rId38"/>
    <p:sldId id="368" r:id="rId39"/>
    <p:sldId id="369" r:id="rId40"/>
    <p:sldId id="370" r:id="rId41"/>
    <p:sldId id="371" r:id="rId42"/>
    <p:sldId id="372" r:id="rId43"/>
    <p:sldId id="373" r:id="rId44"/>
    <p:sldId id="374" r:id="rId45"/>
    <p:sldId id="375" r:id="rId46"/>
    <p:sldId id="376" r:id="rId47"/>
    <p:sldId id="377" r:id="rId48"/>
    <p:sldId id="378" r:id="rId49"/>
    <p:sldId id="379" r:id="rId50"/>
    <p:sldId id="380" r:id="rId51"/>
    <p:sldId id="381" r:id="rId52"/>
    <p:sldId id="382" r:id="rId53"/>
    <p:sldId id="383" r:id="rId54"/>
    <p:sldId id="384" r:id="rId55"/>
    <p:sldId id="385" r:id="rId56"/>
    <p:sldId id="386" r:id="rId57"/>
    <p:sldId id="387" r:id="rId58"/>
    <p:sldId id="388" r:id="rId59"/>
    <p:sldId id="389" r:id="rId60"/>
    <p:sldId id="397" r:id="rId61"/>
    <p:sldId id="398" r:id="rId62"/>
    <p:sldId id="390" r:id="rId63"/>
    <p:sldId id="399" r:id="rId64"/>
    <p:sldId id="391" r:id="rId65"/>
    <p:sldId id="392" r:id="rId66"/>
    <p:sldId id="393" r:id="rId67"/>
    <p:sldId id="394" r:id="rId68"/>
    <p:sldId id="395" r:id="rId69"/>
    <p:sldId id="396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84" autoAdjust="0"/>
  </p:normalViewPr>
  <p:slideViewPr>
    <p:cSldViewPr>
      <p:cViewPr varScale="1">
        <p:scale>
          <a:sx n="76" d="100"/>
          <a:sy n="76" d="100"/>
        </p:scale>
        <p:origin x="12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C058C19-AEC6-44B0-8BC1-60D2B93B393D}" type="datetimeFigureOut">
              <a:rPr lang="en-US"/>
              <a:pPr>
                <a:defRPr/>
              </a:pPr>
              <a:t>7/2/2023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DD506E-7E25-46F1-9EE5-7F1629055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48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0701524-F142-4EA3-8A31-2F49835B4ABF}" type="datetimeFigureOut">
              <a:rPr lang="en-US"/>
              <a:pPr>
                <a:defRPr/>
              </a:pPr>
              <a:t>7/2/2023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2B9258E-0020-496A-9744-A753B61DA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74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A5A61A-BE6A-4F06-990E-9878D9C3A53F}" type="datetime1">
              <a:rPr lang="en-US" smtClean="0"/>
              <a:pPr>
                <a:defRPr/>
              </a:pPr>
              <a:t>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C0A78-60D9-468E-88CF-D3AAE9E54B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7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16054-5883-4DA8-BE1E-7609139B2CF4}" type="datetime1">
              <a:rPr lang="en-US" smtClean="0"/>
              <a:pPr>
                <a:defRPr/>
              </a:pPr>
              <a:t>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3BEBD-6A47-4DE3-89E5-CB157F4192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167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16054-5883-4DA8-BE1E-7609139B2CF4}" type="datetime1">
              <a:rPr lang="en-US" smtClean="0"/>
              <a:pPr>
                <a:defRPr/>
              </a:pPr>
              <a:t>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3BEBD-6A47-4DE3-89E5-CB157F4192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047111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16054-5883-4DA8-BE1E-7609139B2CF4}" type="datetime1">
              <a:rPr lang="en-US" smtClean="0"/>
              <a:pPr>
                <a:defRPr/>
              </a:pPr>
              <a:t>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3BEBD-6A47-4DE3-89E5-CB157F4192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6936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16054-5883-4DA8-BE1E-7609139B2CF4}" type="datetime1">
              <a:rPr lang="en-US" smtClean="0"/>
              <a:pPr>
                <a:defRPr/>
              </a:pPr>
              <a:t>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3BEBD-6A47-4DE3-89E5-CB157F4192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346624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16054-5883-4DA8-BE1E-7609139B2CF4}" type="datetime1">
              <a:rPr lang="en-US" smtClean="0"/>
              <a:pPr>
                <a:defRPr/>
              </a:pPr>
              <a:t>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3BEBD-6A47-4DE3-89E5-CB157F4192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0955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5215D2-C2B2-4730-B72B-9EFB3735F91C}" type="datetime1">
              <a:rPr lang="en-US" smtClean="0"/>
              <a:pPr>
                <a:defRPr/>
              </a:pPr>
              <a:t>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07326-2AA0-4274-ADA4-EF4437DD46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08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B0CEF0-EF98-46A2-9F9D-352F73F5B2A6}" type="datetime1">
              <a:rPr lang="en-US" smtClean="0"/>
              <a:pPr>
                <a:defRPr/>
              </a:pPr>
              <a:t>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0DFB9-20BD-470D-BD56-29CDC6D84B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32F156-2424-4F0F-964D-799917DED4E5}" type="datetime1">
              <a:rPr lang="en-US" smtClean="0"/>
              <a:pPr>
                <a:defRPr/>
              </a:pPr>
              <a:t>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55414-6672-41AB-82F1-E9A73B8F46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5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E8F7B1-52DD-4594-8434-4B5ED5EC52E1}" type="datetime1">
              <a:rPr lang="en-US" smtClean="0"/>
              <a:pPr>
                <a:defRPr/>
              </a:pPr>
              <a:t>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AE9E5-FB45-4EA9-8B7D-69CD170D70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2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D2526A-4CB6-4E05-B522-A171B4696E0A}" type="datetime1">
              <a:rPr lang="en-US" smtClean="0"/>
              <a:pPr>
                <a:defRPr/>
              </a:pPr>
              <a:t>7/2/2023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95B8A-9DFB-4759-B215-A0C2289334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7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CBFC31-E995-4509-A7A1-B2203587973D}" type="datetime1">
              <a:rPr lang="en-US" smtClean="0"/>
              <a:pPr>
                <a:defRPr/>
              </a:pPr>
              <a:t>7/2/2023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267B0-220F-4FCD-9DCF-323ED5CE15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9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6B5A77-6BDA-4C56-A483-F3AE8A9882CE}" type="datetime1">
              <a:rPr lang="en-US" smtClean="0"/>
              <a:pPr>
                <a:defRPr/>
              </a:pPr>
              <a:t>7/2/2023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50F0E-F7E6-4E50-A448-8303AAF670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46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035116-4E70-4390-B975-410FF382A626}" type="datetime1">
              <a:rPr lang="en-US" smtClean="0"/>
              <a:pPr>
                <a:defRPr/>
              </a:pPr>
              <a:t>7/2/2023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1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91B3D5-0C22-4A19-A289-62B0EA66DE67}" type="datetime1">
              <a:rPr lang="en-US" smtClean="0"/>
              <a:pPr>
                <a:defRPr/>
              </a:pPr>
              <a:t>7/2/2023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27EFF-F298-4F87-BA5B-624175FCC2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5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087A8D-D53C-49D3-83E9-0B144D655D2C}" type="datetime1">
              <a:rPr lang="en-US" smtClean="0"/>
              <a:pPr>
                <a:defRPr/>
              </a:pPr>
              <a:t>7/2/2023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B6D60-8EFA-4D10-9856-A82065AB8D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9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716054-5883-4DA8-BE1E-7609139B2CF4}" type="datetime1">
              <a:rPr lang="en-US" smtClean="0"/>
              <a:pPr>
                <a:defRPr/>
              </a:pPr>
              <a:t>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503BEBD-6A47-4DE3-89E5-CB157F4192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sriharidc047@gmail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7.wmf"/><Relationship Id="rId11" Type="http://schemas.openxmlformats.org/officeDocument/2006/relationships/image" Target="../media/image270.png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5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60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6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65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6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70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7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75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7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81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80.bin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0" Type="http://schemas.openxmlformats.org/officeDocument/2006/relationships/image" Target="../media/image86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8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89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oleObject" Target="../embeddings/oleObject83.bin"/><Relationship Id="rId7" Type="http://schemas.openxmlformats.org/officeDocument/2006/relationships/image" Target="../media/image9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3.wmf"/><Relationship Id="rId3" Type="http://schemas.openxmlformats.org/officeDocument/2006/relationships/image" Target="../media/image14.png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1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73.wmf"/><Relationship Id="rId4" Type="http://schemas.openxmlformats.org/officeDocument/2006/relationships/oleObject" Target="../embeddings/oleObject84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3.png"/><Relationship Id="rId4" Type="http://schemas.openxmlformats.org/officeDocument/2006/relationships/image" Target="../media/image19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7.png"/><Relationship Id="rId4" Type="http://schemas.openxmlformats.org/officeDocument/2006/relationships/image" Target="../media/image196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799" y="439665"/>
            <a:ext cx="5128515" cy="88682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LINEAR  ALGEBRA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52400" y="2971800"/>
            <a:ext cx="9448800" cy="3581400"/>
          </a:xfrm>
        </p:spPr>
        <p:txBody>
          <a:bodyPr>
            <a:normAutofit fontScale="55000" lnSpcReduction="20000"/>
          </a:bodyPr>
          <a:lstStyle/>
          <a:p>
            <a:pPr lvl="0" defTabSz="914400"/>
            <a:r>
              <a:rPr lang="en-US" altLang="en-US" sz="9600" b="1" dirty="0">
                <a:solidFill>
                  <a:srgbClr val="2D2F9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7300" b="1" dirty="0">
                <a:solidFill>
                  <a:srgbClr val="2D2F9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SRI HARI DEGREE COLLEGE</a:t>
            </a:r>
            <a:endParaRPr lang="en-US" altLang="en-US" sz="7300" dirty="0"/>
          </a:p>
          <a:p>
            <a:pPr lvl="0" defTabSz="914400"/>
            <a:r>
              <a:rPr lang="en-US" altLang="en-US" b="1" dirty="0">
                <a:solidFill>
                  <a:srgbClr val="03030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(Permanently Affiliated to Yogi </a:t>
            </a:r>
            <a:r>
              <a:rPr lang="en-US" altLang="en-US" b="1" dirty="0" err="1">
                <a:solidFill>
                  <a:srgbClr val="03030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Vemana</a:t>
            </a:r>
            <a:r>
              <a:rPr lang="en-US" altLang="en-US" b="1" dirty="0">
                <a:solidFill>
                  <a:srgbClr val="03030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University, Kadapa)</a:t>
            </a:r>
            <a:endParaRPr lang="en-US" altLang="en-US" dirty="0"/>
          </a:p>
          <a:p>
            <a:pPr lvl="0" defTabSz="914400"/>
            <a:r>
              <a:rPr lang="en-US" altLang="en-US" b="1" dirty="0">
                <a:solidFill>
                  <a:srgbClr val="03030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Recognized by UGC New-Delhi under Section 2(f) &amp;12(8) </a:t>
            </a:r>
            <a:endParaRPr lang="en-US" altLang="en-US" dirty="0"/>
          </a:p>
          <a:p>
            <a:pPr lvl="0" defTabSz="914400"/>
            <a:r>
              <a:rPr lang="en-US" altLang="en-US" b="1" dirty="0">
                <a:solidFill>
                  <a:srgbClr val="03030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An ISO 9001</a:t>
            </a:r>
            <a:r>
              <a:rPr lang="en-US" altLang="en-US" b="1" dirty="0">
                <a:solidFill>
                  <a:srgbClr val="2F2F2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b="1" dirty="0">
                <a:solidFill>
                  <a:srgbClr val="03030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2015Certified Institution</a:t>
            </a:r>
            <a:endParaRPr lang="en-US" altLang="en-US" dirty="0"/>
          </a:p>
          <a:p>
            <a:pPr lvl="0" defTabSz="914400"/>
            <a:r>
              <a:rPr lang="en-US" altLang="en-US" b="1" dirty="0">
                <a:solidFill>
                  <a:srgbClr val="03030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#45/290-10</a:t>
            </a:r>
            <a:r>
              <a:rPr lang="en-US" altLang="en-US" b="1" dirty="0">
                <a:solidFill>
                  <a:srgbClr val="2F2F2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n-US" altLang="en-US" b="1" dirty="0">
                <a:solidFill>
                  <a:srgbClr val="03030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BalajiNagar,Kadapa</a:t>
            </a:r>
            <a:r>
              <a:rPr lang="en-US" altLang="en-US" b="1" dirty="0">
                <a:solidFill>
                  <a:srgbClr val="2F2F2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n-US" altLang="en-US" b="1" dirty="0">
                <a:solidFill>
                  <a:srgbClr val="03030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A.P</a:t>
            </a:r>
            <a:r>
              <a:rPr lang="en-US" altLang="en-US" b="1" dirty="0">
                <a:solidFill>
                  <a:srgbClr val="2F2F2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.,</a:t>
            </a:r>
            <a:r>
              <a:rPr lang="en-US" altLang="en-US" b="1" dirty="0">
                <a:solidFill>
                  <a:srgbClr val="03030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INDIA-516003</a:t>
            </a:r>
            <a:endParaRPr lang="en-US" altLang="en-US" dirty="0"/>
          </a:p>
          <a:p>
            <a:pPr lvl="0" defTabSz="914400"/>
            <a:r>
              <a:rPr lang="en-US" altLang="en-US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E-Mail:</a:t>
            </a:r>
            <a:r>
              <a:rPr lang="en-US" altLang="en-US" b="1" dirty="0">
                <a:solidFill>
                  <a:srgbClr val="03030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2"/>
              </a:rPr>
              <a:t>sriharidc047@gmail.com</a:t>
            </a:r>
            <a:r>
              <a:rPr lang="en-US" altLang="en-US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3030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Web www.sriharidegreecollege.ac.in</a:t>
            </a:r>
            <a:r>
              <a:rPr lang="en-US" altLang="en-US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7275B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©</a:t>
            </a:r>
            <a:r>
              <a:rPr lang="en-US" altLang="en-US" b="1" dirty="0">
                <a:solidFill>
                  <a:srgbClr val="03030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9440074132</a:t>
            </a:r>
          </a:p>
          <a:p>
            <a:pPr lvl="0" defTabSz="914400"/>
            <a:r>
              <a:rPr lang="en-US" altLang="en-US" sz="800" b="1" dirty="0">
                <a:solidFill>
                  <a:srgbClr val="030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</a:t>
            </a:r>
            <a:r>
              <a:rPr lang="en-US" altLang="en-US" sz="800" b="1" dirty="0" smtClean="0">
                <a:solidFill>
                  <a:srgbClr val="030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r>
              <a:rPr lang="en-US" alt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</a:t>
            </a:r>
          </a:p>
          <a:p>
            <a:pPr lvl="0" defTabSz="914400"/>
            <a:r>
              <a:rPr lang="en-US" alt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by</a:t>
            </a:r>
          </a:p>
          <a:p>
            <a:pPr lvl="0" defTabSz="914400"/>
            <a:r>
              <a:rPr lang="en-US" altLang="en-US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DR.V.SUBBAREDDY (H.O.D)</a:t>
            </a:r>
          </a:p>
          <a:p>
            <a:pPr lvl="0" defTabSz="914400"/>
            <a:r>
              <a:rPr lang="en-US" altLang="en-US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en-US" altLang="en-US" sz="2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Dept.of</a:t>
            </a:r>
            <a:r>
              <a:rPr lang="en-US" altLang="en-US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Mathematical Sciences </a:t>
            </a:r>
          </a:p>
          <a:p>
            <a:pPr lvl="0" defTabSz="914400"/>
            <a:r>
              <a:rPr lang="en-US" altLang="en-US" b="1" dirty="0">
                <a:solidFill>
                  <a:srgbClr val="030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73201"/>
            <a:ext cx="3810000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843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381000"/>
            <a:ext cx="7772400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marR="0" indent="-360045" algn="just">
              <a:spcBef>
                <a:spcPts val="220"/>
              </a:spcBef>
              <a:spcAft>
                <a:spcPts val="220"/>
              </a:spcAft>
              <a:tabLst>
                <a:tab pos="720090" algn="l"/>
                <a:tab pos="1080135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            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a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a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a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33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80135" marR="0" indent="-1080135" algn="just">
              <a:spcBef>
                <a:spcPts val="220"/>
              </a:spcBef>
              <a:spcAft>
                <a:spcPts val="220"/>
              </a:spcAft>
              <a:tabLst>
                <a:tab pos="720090" algn="l"/>
                <a:tab pos="1080135" algn="l"/>
              </a:tabLst>
            </a:pP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i.e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 sum of the Eigen values of A = The sum of the element of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principal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diagonal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80135" marR="0" indent="-1080135" algn="just">
              <a:spcBef>
                <a:spcPts val="220"/>
              </a:spcBef>
              <a:spcAft>
                <a:spcPts val="220"/>
              </a:spcAft>
              <a:tabLst>
                <a:tab pos="720090" algn="l"/>
                <a:tab pos="1080135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Hence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sum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 Eigen values of a matrix A is equal to the trace of the matrix A.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981200"/>
            <a:ext cx="76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product of the Eigen values of a matrix is equal to its determinant.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754868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Proof 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0600" y="2743200"/>
            <a:ext cx="6629400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90" marR="0" indent="-72009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720090" algn="l"/>
                <a:tab pos="1080135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Let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,….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be the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eigen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values of a matrix A.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20090" marR="0" indent="-72009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720090" algn="l"/>
                <a:tab pos="1080135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Then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|A -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I| = (-1)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….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… (1)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4667" y="3745468"/>
            <a:ext cx="2816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Taking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 in (1); we have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90600" y="4187229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|A|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= (-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(0 -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(0 -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)…. (0 -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447799" y="4649788"/>
          <a:ext cx="2133601" cy="418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26" name="Equation" r:id="rId3" imgW="1409400" imgH="279360" progId="Equation.DSMT4">
                  <p:embed/>
                </p:oleObj>
              </mc:Choice>
              <mc:Fallback>
                <p:oleObj name="Equation" r:id="rId3" imgW="1409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799" y="4649788"/>
                        <a:ext cx="2133601" cy="4180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447800" y="5334000"/>
            <a:ext cx="2098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= (-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….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066800" y="5878513"/>
          <a:ext cx="28194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27" name="Equation" r:id="rId5" imgW="1803240" imgH="330120" progId="Equation.DSMT4">
                  <p:embed/>
                </p:oleObj>
              </mc:Choice>
              <mc:Fallback>
                <p:oleObj name="Equation" r:id="rId5" imgW="18032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878513"/>
                        <a:ext cx="2819400" cy="522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333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11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8200" y="457200"/>
            <a:ext cx="6781800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90" marR="0" indent="-72009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720090" algn="l"/>
                <a:tab pos="1080135" algn="l"/>
                <a:tab pos="1440180" algn="l"/>
                <a:tab pos="162052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i.e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 determent of A = The product of the Eigen values of A.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20090" marR="0" indent="-720090" algn="just">
              <a:spcBef>
                <a:spcPts val="220"/>
              </a:spcBef>
              <a:spcAft>
                <a:spcPts val="220"/>
              </a:spcAft>
              <a:tabLst>
                <a:tab pos="720090" algn="l"/>
                <a:tab pos="1080135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Hence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product of the Eigen values of A is equal to its determinant.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47800"/>
            <a:ext cx="8229600" cy="1371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867025"/>
            <a:ext cx="7905750" cy="1171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191000"/>
            <a:ext cx="7324725" cy="1438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5810250"/>
            <a:ext cx="290512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6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81000"/>
            <a:ext cx="4152900" cy="1990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5" y="2486025"/>
            <a:ext cx="4752975" cy="2314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5105400"/>
            <a:ext cx="76962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6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58919" y="457200"/>
            <a:ext cx="2327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Solved Examples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106269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Find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Eigen values and Eigen vectors of the matrix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829536"/>
              </p:ext>
            </p:extLst>
          </p:nvPr>
        </p:nvGraphicFramePr>
        <p:xfrm>
          <a:off x="5943600" y="838200"/>
          <a:ext cx="1320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34" name="Equation" r:id="rId3" imgW="952087" imgH="710891" progId="Equation.DSMT4">
                  <p:embed/>
                </p:oleObj>
              </mc:Choice>
              <mc:Fallback>
                <p:oleObj name="Equation" r:id="rId3" imgW="952087" imgH="71089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838200"/>
                        <a:ext cx="1320800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09600" y="2133600"/>
            <a:ext cx="614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Sol.: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502587"/>
              </p:ext>
            </p:extLst>
          </p:nvPr>
        </p:nvGraphicFramePr>
        <p:xfrm>
          <a:off x="1416050" y="1828800"/>
          <a:ext cx="46799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35" name="Equation" r:id="rId5" imgW="3352680" imgH="711000" progId="Equation.DSMT4">
                  <p:embed/>
                </p:oleObj>
              </mc:Choice>
              <mc:Fallback>
                <p:oleObj name="Equation" r:id="rId5" imgW="3352680" imgH="711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1828800"/>
                        <a:ext cx="4679950" cy="996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524000" y="2895600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characteristic equation of A is 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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-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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</a:t>
            </a:r>
            <a:endParaRPr lang="en-US" dirty="0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332430"/>
              </p:ext>
            </p:extLst>
          </p:nvPr>
        </p:nvGraphicFramePr>
        <p:xfrm>
          <a:off x="2986086" y="3434794"/>
          <a:ext cx="2376653" cy="1061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36" name="Equation" r:id="rId7" imgW="1600200" imgH="711200" progId="Equation.DSMT4">
                  <p:embed/>
                </p:oleObj>
              </mc:Choice>
              <mc:Fallback>
                <p:oleObj name="Equation" r:id="rId7" imgW="1600200" imgH="711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6" y="3434794"/>
                        <a:ext cx="2376653" cy="10610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1752600" y="4687669"/>
            <a:ext cx="5257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Expanding by 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we have  -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GB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GB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+ 21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+ 45 = </a:t>
            </a: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</a:p>
          <a:p>
            <a:r>
              <a:rPr lang="en-GB" dirty="0" smtClean="0"/>
              <a:t>                                           i.e</a:t>
            </a:r>
            <a:r>
              <a:rPr lang="en-GB" dirty="0"/>
              <a:t>. </a:t>
            </a:r>
            <a:r>
              <a:rPr lang="en-GB" dirty="0" smtClean="0"/>
              <a:t> </a:t>
            </a:r>
            <a:r>
              <a:rPr lang="en-GB" dirty="0" smtClean="0">
                <a:sym typeface="Symbol" panose="05050102010706020507" pitchFamily="18" charset="2"/>
              </a:rPr>
              <a:t></a:t>
            </a:r>
            <a:r>
              <a:rPr lang="en-GB" baseline="30000" dirty="0"/>
              <a:t>3</a:t>
            </a:r>
            <a:r>
              <a:rPr lang="en-GB" dirty="0"/>
              <a:t> + </a:t>
            </a:r>
            <a:r>
              <a:rPr lang="en-GB" dirty="0">
                <a:sym typeface="Symbol" panose="05050102010706020507" pitchFamily="18" charset="2"/>
              </a:rPr>
              <a:t></a:t>
            </a:r>
            <a:r>
              <a:rPr lang="en-GB" baseline="30000" dirty="0"/>
              <a:t>2</a:t>
            </a:r>
            <a:r>
              <a:rPr lang="en-GB" dirty="0"/>
              <a:t> - 21</a:t>
            </a:r>
            <a:r>
              <a:rPr lang="en-GB" dirty="0">
                <a:sym typeface="Symbol" panose="05050102010706020507" pitchFamily="18" charset="2"/>
              </a:rPr>
              <a:t></a:t>
            </a:r>
            <a:r>
              <a:rPr lang="en-GB" dirty="0"/>
              <a:t> - 45 = </a:t>
            </a:r>
            <a:r>
              <a:rPr lang="en-GB" dirty="0" smtClean="0"/>
              <a:t>0</a:t>
            </a:r>
          </a:p>
          <a:p>
            <a:r>
              <a:rPr lang="en-GB" dirty="0" smtClean="0"/>
              <a:t>                                           i.e</a:t>
            </a:r>
            <a:r>
              <a:rPr lang="en-GB" dirty="0"/>
              <a:t>., (</a:t>
            </a:r>
            <a:r>
              <a:rPr lang="en-GB" dirty="0">
                <a:sym typeface="Symbol" panose="05050102010706020507" pitchFamily="18" charset="2"/>
              </a:rPr>
              <a:t></a:t>
            </a:r>
            <a:r>
              <a:rPr lang="en-GB" dirty="0"/>
              <a:t> + 3) (</a:t>
            </a:r>
            <a:r>
              <a:rPr lang="en-GB" dirty="0">
                <a:sym typeface="Symbol" panose="05050102010706020507" pitchFamily="18" charset="2"/>
              </a:rPr>
              <a:t></a:t>
            </a:r>
            <a:r>
              <a:rPr lang="en-GB" baseline="30000" dirty="0"/>
              <a:t>2</a:t>
            </a:r>
            <a:r>
              <a:rPr lang="en-GB" dirty="0"/>
              <a:t> – 2</a:t>
            </a:r>
            <a:r>
              <a:rPr lang="en-GB" dirty="0">
                <a:sym typeface="Symbol" panose="05050102010706020507" pitchFamily="18" charset="2"/>
              </a:rPr>
              <a:t></a:t>
            </a:r>
            <a:r>
              <a:rPr lang="en-GB" dirty="0"/>
              <a:t> - 15) = </a:t>
            </a:r>
            <a:r>
              <a:rPr lang="en-GB" dirty="0" smtClean="0"/>
              <a:t>0</a:t>
            </a:r>
          </a:p>
          <a:p>
            <a:r>
              <a:rPr lang="en-GB" dirty="0" smtClean="0"/>
              <a:t>                                           i.e</a:t>
            </a:r>
            <a:r>
              <a:rPr lang="en-GB" dirty="0"/>
              <a:t>., (</a:t>
            </a:r>
            <a:r>
              <a:rPr lang="en-GB" dirty="0">
                <a:sym typeface="Symbol" panose="05050102010706020507" pitchFamily="18" charset="2"/>
              </a:rPr>
              <a:t></a:t>
            </a:r>
            <a:r>
              <a:rPr lang="en-GB" dirty="0"/>
              <a:t> + 3) (</a:t>
            </a:r>
            <a:r>
              <a:rPr lang="en-GB" dirty="0">
                <a:sym typeface="Symbol" panose="05050102010706020507" pitchFamily="18" charset="2"/>
              </a:rPr>
              <a:t></a:t>
            </a:r>
            <a:r>
              <a:rPr lang="en-GB" dirty="0"/>
              <a:t> + 3) (</a:t>
            </a:r>
            <a:r>
              <a:rPr lang="en-GB" dirty="0">
                <a:sym typeface="Symbol" panose="05050102010706020507" pitchFamily="18" charset="2"/>
              </a:rPr>
              <a:t></a:t>
            </a:r>
            <a:r>
              <a:rPr lang="en-GB" dirty="0"/>
              <a:t> - 5) = </a:t>
            </a:r>
            <a:r>
              <a:rPr lang="en-GB" dirty="0" smtClean="0"/>
              <a:t>0</a:t>
            </a:r>
          </a:p>
          <a:p>
            <a:r>
              <a:rPr lang="en-GB" dirty="0" smtClean="0"/>
              <a:t>                                           i.e</a:t>
            </a:r>
            <a:r>
              <a:rPr lang="en-GB" dirty="0"/>
              <a:t>., </a:t>
            </a:r>
            <a:r>
              <a:rPr lang="en-GB" dirty="0">
                <a:sym typeface="Symbol" panose="05050102010706020507" pitchFamily="18" charset="2"/>
              </a:rPr>
              <a:t></a:t>
            </a:r>
            <a:r>
              <a:rPr lang="en-GB" dirty="0"/>
              <a:t> = -3, -3, </a:t>
            </a:r>
            <a:r>
              <a:rPr lang="en-GB" dirty="0" smtClean="0"/>
              <a:t>5</a:t>
            </a:r>
          </a:p>
          <a:p>
            <a:r>
              <a:rPr lang="en-GB" dirty="0" smtClean="0"/>
              <a:t>         Thus </a:t>
            </a:r>
            <a:r>
              <a:rPr lang="en-GB" dirty="0"/>
              <a:t>the Eigen values of  A are </a:t>
            </a:r>
            <a:r>
              <a:rPr lang="en-GB" dirty="0">
                <a:sym typeface="Symbol" panose="05050102010706020507" pitchFamily="18" charset="2"/>
              </a:rPr>
              <a:t></a:t>
            </a:r>
            <a:r>
              <a:rPr lang="en-GB" dirty="0"/>
              <a:t> = -3, -3, </a:t>
            </a:r>
            <a:r>
              <a:rPr lang="en-GB" dirty="0" smtClean="0"/>
              <a:t>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96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0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446805"/>
              </p:ext>
            </p:extLst>
          </p:nvPr>
        </p:nvGraphicFramePr>
        <p:xfrm>
          <a:off x="533400" y="152400"/>
          <a:ext cx="6865202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27" name="Equation" r:id="rId3" imgW="4483080" imgH="939600" progId="Equation.DSMT4">
                  <p:embed/>
                </p:oleObj>
              </mc:Choice>
              <mc:Fallback>
                <p:oleObj name="Equation" r:id="rId3" imgW="4483080" imgH="939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2400"/>
                        <a:ext cx="6865202" cy="1447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999410"/>
              </p:ext>
            </p:extLst>
          </p:nvPr>
        </p:nvGraphicFramePr>
        <p:xfrm>
          <a:off x="1354138" y="1752600"/>
          <a:ext cx="42576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28" name="Equation" r:id="rId5" imgW="2666880" imgH="711000" progId="Equation.DSMT4">
                  <p:embed/>
                </p:oleObj>
              </mc:Choice>
              <mc:Fallback>
                <p:oleObj name="Equation" r:id="rId5" imgW="2666880" imgH="711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138" y="1752600"/>
                        <a:ext cx="4257675" cy="114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85800" y="3200400"/>
            <a:ext cx="4294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- 3 ; the system (</a:t>
            </a:r>
            <a:r>
              <a:rPr lang="en-GB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can be written as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300715"/>
              </p:ext>
            </p:extLst>
          </p:nvPr>
        </p:nvGraphicFramePr>
        <p:xfrm>
          <a:off x="1524000" y="3657600"/>
          <a:ext cx="2895600" cy="1268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29" name="Equation" r:id="rId7" imgW="1625400" imgH="711000" progId="Equation.DSMT4">
                  <p:embed/>
                </p:oleObj>
              </mc:Choice>
              <mc:Fallback>
                <p:oleObj name="Equation" r:id="rId7" imgW="1625400" imgH="711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57600"/>
                        <a:ext cx="2895600" cy="12681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066800" y="5269468"/>
            <a:ext cx="3962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2R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; 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we have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7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794467"/>
              </p:ext>
            </p:extLst>
          </p:nvPr>
        </p:nvGraphicFramePr>
        <p:xfrm>
          <a:off x="1981200" y="228600"/>
          <a:ext cx="230124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38" name="Equation" r:id="rId3" imgW="1435100" imgH="711200" progId="Equation.DSMT4">
                  <p:embed/>
                </p:oleObj>
              </mc:Choice>
              <mc:Fallback>
                <p:oleObj name="Equation" r:id="rId3" imgW="1435100" imgH="71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8600"/>
                        <a:ext cx="2301240" cy="114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914400" y="1600200"/>
            <a:ext cx="7086600" cy="256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Here the coefficient matrix of the system is of rank 1 i.e., r = 1. So that the given system has n – r = 3 – 1 = 2 linearly independent solutions.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i.e., There are two linearly independent Eigen vectors corresponding to the Eigen value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-3 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determine these; from the above system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equation can be written as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	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+ 2x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+ 3x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 ……………  (1)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Taking 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 ; we have 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+ 3x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733128"/>
              </p:ext>
            </p:extLst>
          </p:nvPr>
        </p:nvGraphicFramePr>
        <p:xfrm>
          <a:off x="2850831" y="4169766"/>
          <a:ext cx="983209" cy="783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39" name="Equation" r:id="rId5" imgW="558558" imgH="444307" progId="Equation.DSMT4">
                  <p:embed/>
                </p:oleObj>
              </mc:Choice>
              <mc:Fallback>
                <p:oleObj name="Equation" r:id="rId5" imgW="558558" imgH="44430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0831" y="4169766"/>
                        <a:ext cx="983209" cy="783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990600" y="5040868"/>
            <a:ext cx="2945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Let us take 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-3 and 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1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78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151839"/>
              </p:ext>
            </p:extLst>
          </p:nvPr>
        </p:nvGraphicFramePr>
        <p:xfrm>
          <a:off x="990600" y="228600"/>
          <a:ext cx="914400" cy="9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65" name="Equation" r:id="rId3" imgW="660113" imgH="710891" progId="Equation.DSMT4">
                  <p:embed/>
                </p:oleObj>
              </mc:Choice>
              <mc:Fallback>
                <p:oleObj name="Equation" r:id="rId3" imgW="660113" imgH="71089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8600"/>
                        <a:ext cx="914400" cy="993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981200" y="381000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 the linearly independent Eigen vector of A corresponding to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-3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1459468"/>
            <a:ext cx="348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Taking 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0; we have 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+ 2x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460645"/>
              </p:ext>
            </p:extLst>
          </p:nvPr>
        </p:nvGraphicFramePr>
        <p:xfrm>
          <a:off x="2141038" y="1857375"/>
          <a:ext cx="803519" cy="629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66" name="Equation" r:id="rId5" imgW="571252" imgH="444307" progId="Equation.DSMT4">
                  <p:embed/>
                </p:oleObj>
              </mc:Choice>
              <mc:Fallback>
                <p:oleObj name="Equation" r:id="rId5" imgW="571252" imgH="44430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038" y="1857375"/>
                        <a:ext cx="803519" cy="6294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810976" y="2754868"/>
            <a:ext cx="2618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Let us take 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-2 ; 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1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801097"/>
              </p:ext>
            </p:extLst>
          </p:nvPr>
        </p:nvGraphicFramePr>
        <p:xfrm>
          <a:off x="1104900" y="3297791"/>
          <a:ext cx="876300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67" name="Equation" r:id="rId7" imgW="685800" imgH="711200" progId="Equation.DSMT4">
                  <p:embed/>
                </p:oleObj>
              </mc:Choice>
              <mc:Fallback>
                <p:oleObj name="Equation" r:id="rId7" imgW="685800" imgH="71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3297791"/>
                        <a:ext cx="876300" cy="912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057400" y="342007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 the another linearly independent Eigen vector of A corresponding to the same Eigen value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-3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4431268"/>
            <a:ext cx="4160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5 ; the system (</a:t>
            </a:r>
            <a:r>
              <a:rPr lang="en-GB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can be written as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559186"/>
              </p:ext>
            </p:extLst>
          </p:nvPr>
        </p:nvGraphicFramePr>
        <p:xfrm>
          <a:off x="1966913" y="4949646"/>
          <a:ext cx="2757488" cy="1156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68" name="Equation" r:id="rId9" imgW="1701720" imgH="711000" progId="Equation.DSMT4">
                  <p:embed/>
                </p:oleObj>
              </mc:Choice>
              <mc:Fallback>
                <p:oleObj name="Equation" r:id="rId9" imgW="1701720" imgH="711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4949646"/>
                        <a:ext cx="2757488" cy="11560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081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71600" y="468868"/>
            <a:ext cx="4116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7R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+ 2R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; 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7R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have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684770"/>
              </p:ext>
            </p:extLst>
          </p:nvPr>
        </p:nvGraphicFramePr>
        <p:xfrm>
          <a:off x="2215585" y="949325"/>
          <a:ext cx="250881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76" name="Equation" r:id="rId3" imgW="1612800" imgH="711000" progId="Equation.DSMT4">
                  <p:embed/>
                </p:oleObj>
              </mc:Choice>
              <mc:Fallback>
                <p:oleObj name="Equation" r:id="rId3" imgW="1612800" imgH="711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5585" y="949325"/>
                        <a:ext cx="2508815" cy="1108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524000" y="2362200"/>
            <a:ext cx="2387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we have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044130"/>
              </p:ext>
            </p:extLst>
          </p:nvPr>
        </p:nvGraphicFramePr>
        <p:xfrm>
          <a:off x="2133600" y="2895600"/>
          <a:ext cx="2763006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77" name="Equation" r:id="rId5" imgW="1612800" imgH="711000" progId="Equation.DSMT4">
                  <p:embed/>
                </p:oleObj>
              </mc:Choice>
              <mc:Fallback>
                <p:oleObj name="Equation" r:id="rId5" imgW="1612800" imgH="71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895600"/>
                        <a:ext cx="2763006" cy="121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6800" y="4419600"/>
            <a:ext cx="6934200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Here the coefficient matrix of the system is of rank 2.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i.e., r = 2. So that the given system has n – r = 3 – 2 = 1 linearly independent solution.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i.e., There is only one linearly independent Eigen vector corresponding to the Eigen value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5.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22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304800"/>
            <a:ext cx="7696200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determine this; from the above </a:t>
            </a: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system, t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</a:t>
            </a: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equations can be written as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	-7x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+ 2x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3x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 …….(2)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	  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+ 2x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  …….(3)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676400"/>
            <a:ext cx="2299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From (3); 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-2x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591678"/>
              </p:ext>
            </p:extLst>
          </p:nvPr>
        </p:nvGraphicFramePr>
        <p:xfrm>
          <a:off x="3061026" y="1546904"/>
          <a:ext cx="748974" cy="586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91" name="Equation" r:id="rId3" imgW="571252" imgH="444307" progId="Equation.DSMT4">
                  <p:embed/>
                </p:oleObj>
              </mc:Choice>
              <mc:Fallback>
                <p:oleObj name="Equation" r:id="rId3" imgW="571252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1026" y="1546904"/>
                        <a:ext cx="748974" cy="5866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838200" y="2174478"/>
            <a:ext cx="6705600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Let us take 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-2 and 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1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From (2); - 7x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-2x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+ 3x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4 + 3 = 7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	i.e., 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-1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897448"/>
              </p:ext>
            </p:extLst>
          </p:nvPr>
        </p:nvGraphicFramePr>
        <p:xfrm>
          <a:off x="1225713" y="3329781"/>
          <a:ext cx="899922" cy="937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92" name="Equation" r:id="rId5" imgW="685800" imgH="711200" progId="Equation.DSMT4">
                  <p:embed/>
                </p:oleObj>
              </mc:Choice>
              <mc:Fallback>
                <p:oleObj name="Equation" r:id="rId5" imgW="685800" imgH="71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713" y="3329781"/>
                        <a:ext cx="899922" cy="9374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209800" y="3505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 the linearly independent Eigen vector corresponding to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5.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33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099608"/>
              </p:ext>
            </p:extLst>
          </p:nvPr>
        </p:nvGraphicFramePr>
        <p:xfrm>
          <a:off x="2209800" y="914400"/>
          <a:ext cx="1548384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1" name="Equation" r:id="rId3" imgW="1206500" imgH="711200" progId="Equation.DSMT4">
                  <p:embed/>
                </p:oleObj>
              </mc:Choice>
              <mc:Fallback>
                <p:oleObj name="Equation" r:id="rId3" imgW="1206500" imgH="71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914400"/>
                        <a:ext cx="1548384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3810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Find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Eigen values and the Eigen vectors of the 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matrix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057400"/>
            <a:ext cx="614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Sol.: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219843"/>
              </p:ext>
            </p:extLst>
          </p:nvPr>
        </p:nvGraphicFramePr>
        <p:xfrm>
          <a:off x="1600200" y="1992313"/>
          <a:ext cx="5040312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2" name="Equation" r:id="rId5" imgW="3670200" imgH="711000" progId="Equation.DSMT4">
                  <p:embed/>
                </p:oleObj>
              </mc:Choice>
              <mc:Fallback>
                <p:oleObj name="Equation" r:id="rId5" imgW="3670200" imgH="71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92313"/>
                        <a:ext cx="5040312" cy="979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795123"/>
              </p:ext>
            </p:extLst>
          </p:nvPr>
        </p:nvGraphicFramePr>
        <p:xfrm>
          <a:off x="765175" y="3173413"/>
          <a:ext cx="555942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3" name="Equation" r:id="rId7" imgW="2882880" imgH="253800" progId="Equation.DSMT4">
                  <p:embed/>
                </p:oleObj>
              </mc:Choice>
              <mc:Fallback>
                <p:oleObj name="Equation" r:id="rId7" imgW="2882880" imgH="253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3173413"/>
                        <a:ext cx="5559425" cy="484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586376"/>
              </p:ext>
            </p:extLst>
          </p:nvPr>
        </p:nvGraphicFramePr>
        <p:xfrm>
          <a:off x="2177785" y="3810000"/>
          <a:ext cx="254661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4" name="Equation" r:id="rId9" imgW="1701720" imgH="711000" progId="Equation.DSMT4">
                  <p:embed/>
                </p:oleObj>
              </mc:Choice>
              <mc:Fallback>
                <p:oleObj name="Equation" r:id="rId9" imgW="1701720" imgH="711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7785" y="3810000"/>
                        <a:ext cx="2546615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24000" y="5105400"/>
                <a:ext cx="24114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Expanding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GB"/>
                      <m:t>we</m:t>
                    </m:r>
                    <m:r>
                      <m:rPr>
                        <m:nor/>
                      </m:rPr>
                      <a:rPr lang="en-GB"/>
                      <m:t> </m:t>
                    </m:r>
                    <m:r>
                      <m:rPr>
                        <m:nor/>
                      </m:rPr>
                      <a:rPr lang="en-GB"/>
                      <m:t>get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105400"/>
                <a:ext cx="2411494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020" t="-11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4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19200" y="114300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r">
              <a:spcBef>
                <a:spcPts val="220"/>
              </a:spcBef>
              <a:spcAft>
                <a:spcPts val="220"/>
              </a:spcAft>
              <a:tabLst>
                <a:tab pos="360045" algn="l"/>
              </a:tabLst>
            </a:pPr>
            <a:r>
              <a:rPr lang="en-US" b="1" cap="all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Eigen </a:t>
            </a:r>
            <a:r>
              <a:rPr lang="en-US" b="1" cap="all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Values and Eigen vectors of a Matrix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84046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Let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979106"/>
              </p:ext>
            </p:extLst>
          </p:nvPr>
        </p:nvGraphicFramePr>
        <p:xfrm>
          <a:off x="1219200" y="1839913"/>
          <a:ext cx="1090612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63" name="Equation" r:id="rId3" imgW="698400" imgH="241200" progId="Equation.DSMT4">
                  <p:embed/>
                </p:oleObj>
              </mc:Choice>
              <mc:Fallback>
                <p:oleObj name="Equation" r:id="rId3" imgW="69840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839913"/>
                        <a:ext cx="1090612" cy="369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362200" y="1840468"/>
            <a:ext cx="1999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 a square matrix. </a:t>
            </a:r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65213"/>
              </p:ext>
            </p:extLst>
          </p:nvPr>
        </p:nvGraphicFramePr>
        <p:xfrm>
          <a:off x="1492250" y="2446309"/>
          <a:ext cx="793750" cy="939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64" name="Equation" r:id="rId5" imgW="609480" imgH="711000" progId="Equation.DSMT4">
                  <p:embed/>
                </p:oleObj>
              </mc:Choice>
              <mc:Fallback>
                <p:oleObj name="Equation" r:id="rId5" imgW="609480" imgH="711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2446309"/>
                        <a:ext cx="793750" cy="9399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286000" y="2664688"/>
            <a:ext cx="5867400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marR="0" indent="-360045" algn="just">
              <a:spcBef>
                <a:spcPts val="220"/>
              </a:spcBef>
              <a:spcAft>
                <a:spcPts val="220"/>
              </a:spcAft>
              <a:tabLst>
                <a:tab pos="360045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 a column vector.	Consider the vector equation AX =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…………….. (1)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 algn="just">
              <a:spcBef>
                <a:spcPts val="220"/>
              </a:spcBef>
              <a:spcAft>
                <a:spcPts val="220"/>
              </a:spcAft>
              <a:tabLst>
                <a:tab pos="360045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Where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is a scalar. If ‘I’ demotes the unit matrix of order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n,</a:t>
            </a:r>
          </a:p>
          <a:p>
            <a:pPr marL="360045" marR="0" indent="-360045" algn="just">
              <a:spcBef>
                <a:spcPts val="220"/>
              </a:spcBef>
              <a:spcAft>
                <a:spcPts val="220"/>
              </a:spcAft>
              <a:tabLst>
                <a:tab pos="360045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then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above equation (1)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 be written as AX =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X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2957" y="2743200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752600" y="4202668"/>
            <a:ext cx="3756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045" marR="0" indent="-360045" algn="ctr">
              <a:spcBef>
                <a:spcPts val="220"/>
              </a:spcBef>
              <a:spcAft>
                <a:spcPts val="220"/>
              </a:spcAft>
              <a:tabLst>
                <a:tab pos="360045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i.e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(A -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I) X = 0  ………………. (2)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4944070"/>
            <a:ext cx="7543800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marR="0" indent="-360045" algn="just">
              <a:spcBef>
                <a:spcPts val="220"/>
              </a:spcBef>
              <a:spcAft>
                <a:spcPts val="220"/>
              </a:spcAft>
              <a:tabLst>
                <a:tab pos="360045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 matrix equation represents the following system of n homogeneous 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 algn="just">
              <a:spcBef>
                <a:spcPts val="220"/>
              </a:spcBef>
              <a:spcAft>
                <a:spcPts val="220"/>
              </a:spcAft>
              <a:tabLst>
                <a:tab pos="360045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equations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‘n’ unknowns.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77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890140"/>
              </p:ext>
            </p:extLst>
          </p:nvPr>
        </p:nvGraphicFramePr>
        <p:xfrm>
          <a:off x="1892300" y="209548"/>
          <a:ext cx="2755900" cy="2272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15" name="Equation" r:id="rId3" imgW="1498320" imgH="1257120" progId="Equation.DSMT4">
                  <p:embed/>
                </p:oleObj>
              </mc:Choice>
              <mc:Fallback>
                <p:oleObj name="Equation" r:id="rId3" imgW="1498320" imgH="12571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209548"/>
                        <a:ext cx="2755900" cy="22723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043044" y="2667000"/>
            <a:ext cx="3986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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The Eigen values of A </a:t>
            </a: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are </a:t>
            </a: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GB" dirty="0"/>
              <a:t>= 0, 3, 15.</a:t>
            </a: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744710"/>
              </p:ext>
            </p:extLst>
          </p:nvPr>
        </p:nvGraphicFramePr>
        <p:xfrm>
          <a:off x="936624" y="3074987"/>
          <a:ext cx="5616576" cy="1233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16" name="Equation" r:id="rId5" imgW="4279680" imgH="939600" progId="Equation.DSMT4">
                  <p:embed/>
                </p:oleObj>
              </mc:Choice>
              <mc:Fallback>
                <p:oleObj name="Equation" r:id="rId5" imgW="4279680" imgH="939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4" y="3074987"/>
                        <a:ext cx="5616576" cy="12336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002467"/>
              </p:ext>
            </p:extLst>
          </p:nvPr>
        </p:nvGraphicFramePr>
        <p:xfrm>
          <a:off x="1350962" y="4571999"/>
          <a:ext cx="3999803" cy="1131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17" name="Equation" r:id="rId7" imgW="2527200" imgH="711000" progId="Equation.DSMT4">
                  <p:embed/>
                </p:oleObj>
              </mc:Choice>
              <mc:Fallback>
                <p:oleObj name="Equation" r:id="rId7" imgW="2527200" imgH="711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2" y="4571999"/>
                        <a:ext cx="3999803" cy="11313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503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3810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 ; from equation (</a:t>
            </a:r>
            <a:r>
              <a:rPr lang="en-GB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the system can be written as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188061"/>
              </p:ext>
            </p:extLst>
          </p:nvPr>
        </p:nvGraphicFramePr>
        <p:xfrm>
          <a:off x="1916112" y="914400"/>
          <a:ext cx="24272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27" name="Equation" r:id="rId3" imgW="1625400" imgH="711000" progId="Equation.DSMT4">
                  <p:embed/>
                </p:oleObj>
              </mc:Choice>
              <mc:Fallback>
                <p:oleObj name="Equation" r:id="rId3" imgW="1625400" imgH="711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2" y="914400"/>
                        <a:ext cx="2427288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762000" y="2286000"/>
            <a:ext cx="4174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4R</a:t>
            </a:r>
            <a:r>
              <a:rPr lang="en-GB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+ 3R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; 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, we have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353796"/>
              </p:ext>
            </p:extLst>
          </p:nvPr>
        </p:nvGraphicFramePr>
        <p:xfrm>
          <a:off x="1882775" y="2819400"/>
          <a:ext cx="262050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28" name="Equation" r:id="rId5" imgW="1752480" imgH="711000" progId="Equation.DSMT4">
                  <p:embed/>
                </p:oleObj>
              </mc:Choice>
              <mc:Fallback>
                <p:oleObj name="Equation" r:id="rId5" imgW="1752480" imgH="711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2819400"/>
                        <a:ext cx="2620508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810860" y="4191000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; we have </a:t>
            </a:r>
            <a:endParaRPr 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624832"/>
              </p:ext>
            </p:extLst>
          </p:nvPr>
        </p:nvGraphicFramePr>
        <p:xfrm>
          <a:off x="1878013" y="4706938"/>
          <a:ext cx="2541587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29" name="Equation" r:id="rId7" imgW="1676160" imgH="711000" progId="Equation.DSMT4">
                  <p:embed/>
                </p:oleObj>
              </mc:Choice>
              <mc:Fallback>
                <p:oleObj name="Equation" r:id="rId7" imgW="1676160" imgH="711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3" y="4706938"/>
                        <a:ext cx="2541587" cy="1084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983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8200" y="381000"/>
            <a:ext cx="6324600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Here the coefficient matrix of system is of rank 2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	i.e., r = 2. So that the system has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r = 3 – 2 = 1 linearly independent solution.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	i.e., There is only one linearly independent Eigen vector corresponding to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133600"/>
            <a:ext cx="4572000" cy="6976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determine this; from the above system,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 equations can be written as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2971800"/>
            <a:ext cx="4572000" cy="10259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8x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6x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+ 2x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 	…………..…	(1)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10x</a:t>
            </a:r>
            <a:r>
              <a:rPr lang="en-GB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10x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 	…………..…	(2)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From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(2) ; 10x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10x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 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108949"/>
              </p:ext>
            </p:extLst>
          </p:nvPr>
        </p:nvGraphicFramePr>
        <p:xfrm>
          <a:off x="2286000" y="4138295"/>
          <a:ext cx="754218" cy="738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78" name="Equation" r:id="rId3" imgW="457002" imgH="444307" progId="Equation.DSMT4">
                  <p:embed/>
                </p:oleObj>
              </mc:Choice>
              <mc:Fallback>
                <p:oleObj name="Equation" r:id="rId3" imgW="457002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38295"/>
                        <a:ext cx="754218" cy="7385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838200" y="5070078"/>
            <a:ext cx="4572000" cy="10259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Let us take 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1 and 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=1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	From (1) ; 8x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6x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2x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6 – 2 = 4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i.e., 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½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18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512747"/>
              </p:ext>
            </p:extLst>
          </p:nvPr>
        </p:nvGraphicFramePr>
        <p:xfrm>
          <a:off x="920750" y="274638"/>
          <a:ext cx="6179658" cy="147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62" name="Equation" r:id="rId3" imgW="3949560" imgH="939600" progId="Equation.DSMT4">
                  <p:embed/>
                </p:oleObj>
              </mc:Choice>
              <mc:Fallback>
                <p:oleObj name="Equation" r:id="rId3" imgW="3949560" imgH="939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274638"/>
                        <a:ext cx="6179658" cy="1477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2069068"/>
            <a:ext cx="4102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3; the system (</a:t>
            </a:r>
            <a:r>
              <a:rPr lang="en-GB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can be written as </a:t>
            </a: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572433"/>
              </p:ext>
            </p:extLst>
          </p:nvPr>
        </p:nvGraphicFramePr>
        <p:xfrm>
          <a:off x="1555901" y="2483406"/>
          <a:ext cx="2459507" cy="1097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63" name="Equation" r:id="rId5" imgW="1600200" imgH="711200" progId="Equation.DSMT4">
                  <p:embed/>
                </p:oleObj>
              </mc:Choice>
              <mc:Fallback>
                <p:oleObj name="Equation" r:id="rId5" imgW="1600200" imgH="71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901" y="2483406"/>
                        <a:ext cx="2459507" cy="10979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09600" y="3886200"/>
            <a:ext cx="4296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+ 6R ; 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2R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; we have </a:t>
            </a: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475286"/>
              </p:ext>
            </p:extLst>
          </p:nvPr>
        </p:nvGraphicFramePr>
        <p:xfrm>
          <a:off x="1600200" y="4466749"/>
          <a:ext cx="2487622" cy="106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64" name="Equation" r:id="rId7" imgW="1676400" imgH="711200" progId="Equation.DSMT4">
                  <p:embed/>
                </p:oleObj>
              </mc:Choice>
              <mc:Fallback>
                <p:oleObj name="Equation" r:id="rId7" imgW="1676400" imgH="71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466749"/>
                        <a:ext cx="2487622" cy="10600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762000" y="5802868"/>
            <a:ext cx="2624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;  we have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8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20514"/>
              </p:ext>
            </p:extLst>
          </p:nvPr>
        </p:nvGraphicFramePr>
        <p:xfrm>
          <a:off x="1828800" y="228600"/>
          <a:ext cx="2503424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97" name="Equation" r:id="rId3" imgW="1676400" imgH="711200" progId="Equation.DSMT4">
                  <p:embed/>
                </p:oleObj>
              </mc:Choice>
              <mc:Fallback>
                <p:oleObj name="Equation" r:id="rId3" imgW="1676400" imgH="71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8600"/>
                        <a:ext cx="2503424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371600" y="1572081"/>
            <a:ext cx="6400800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Here the coefficient matrix of system is of rank 2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	i.e., r = 2. So that the system has n - r = 3 – 2 = 1 linearly independent solution.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	i.e., There is only one linearly independent Eigen vector corresponding to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3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3200400"/>
            <a:ext cx="4572000" cy="19595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determine this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from the above system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 equations can be written as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5x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6x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+ 2x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	…………..… (3)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-16x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8x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		…………..… (4)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rom (4); -16x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8x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350422"/>
              </p:ext>
            </p:extLst>
          </p:nvPr>
        </p:nvGraphicFramePr>
        <p:xfrm>
          <a:off x="2285999" y="5399087"/>
          <a:ext cx="1429697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98" name="Equation" r:id="rId5" imgW="990170" imgH="444307" progId="Equation.DSMT4">
                  <p:embed/>
                </p:oleObj>
              </mc:Choice>
              <mc:Fallback>
                <p:oleObj name="Equation" r:id="rId5" imgW="990170" imgH="444307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99" y="5399087"/>
                        <a:ext cx="1429697" cy="646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769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8200" y="381000"/>
            <a:ext cx="4572000" cy="10259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Let us take 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1; 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– 2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	From (3); 5x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6x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2x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6 + 4 = 10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i.e. 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2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723321"/>
              </p:ext>
            </p:extLst>
          </p:nvPr>
        </p:nvGraphicFramePr>
        <p:xfrm>
          <a:off x="1905000" y="1524000"/>
          <a:ext cx="1560576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87" name="Equation" r:id="rId3" imgW="1218671" imgH="710891" progId="Equation.DSMT4">
                  <p:embed/>
                </p:oleObj>
              </mc:Choice>
              <mc:Fallback>
                <p:oleObj name="Equation" r:id="rId3" imgW="1218671" imgH="71089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524000"/>
                        <a:ext cx="1560576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581400" y="1676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45" marR="0" indent="-360045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 the linearly independent Eigen vector corresponding to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-3.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2831068"/>
            <a:ext cx="4333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15 ; the system (</a:t>
            </a:r>
            <a:r>
              <a:rPr lang="en-GB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 can b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written as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123975"/>
              </p:ext>
            </p:extLst>
          </p:nvPr>
        </p:nvGraphicFramePr>
        <p:xfrm>
          <a:off x="2252662" y="3400424"/>
          <a:ext cx="2300861" cy="942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88" name="Equation" r:id="rId5" imgW="1739900" imgH="711200" progId="Equation.DSMT4">
                  <p:embed/>
                </p:oleObj>
              </mc:Choice>
              <mc:Fallback>
                <p:oleObj name="Equation" r:id="rId5" imgW="1739900" imgH="71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662" y="3400424"/>
                        <a:ext cx="2300861" cy="9429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119499" y="4659868"/>
            <a:ext cx="4366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7R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6R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; 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7R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+ 2R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, we have </a:t>
            </a:r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649615"/>
              </p:ext>
            </p:extLst>
          </p:nvPr>
        </p:nvGraphicFramePr>
        <p:xfrm>
          <a:off x="2299398" y="5180349"/>
          <a:ext cx="2719970" cy="1068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89" name="Equation" r:id="rId7" imgW="1816100" imgH="711200" progId="Equation.DSMT4">
                  <p:embed/>
                </p:oleObj>
              </mc:Choice>
              <mc:Fallback>
                <p:oleObj name="Equation" r:id="rId7" imgW="1816100" imgH="711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9398" y="5180349"/>
                        <a:ext cx="2719970" cy="10680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332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3484" y="381000"/>
            <a:ext cx="2560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2R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,we have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992034"/>
              </p:ext>
            </p:extLst>
          </p:nvPr>
        </p:nvGraphicFramePr>
        <p:xfrm>
          <a:off x="2133600" y="914400"/>
          <a:ext cx="232867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34" name="Equation" r:id="rId3" imgW="1816100" imgH="711200" progId="Equation.DSMT4">
                  <p:embed/>
                </p:oleObj>
              </mc:Choice>
              <mc:Fallback>
                <p:oleObj name="Equation" r:id="rId3" imgW="1816100" imgH="71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914400"/>
                        <a:ext cx="2328672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219200" y="2133600"/>
            <a:ext cx="5867400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Here the coefficient matrix of system is of rank 2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	i.e., r = 2. So that the system has n - r = 3 – 2 = 1 linearly independent solution.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	i.e., There is only one linearly independent Eigen vector corresponding to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15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3886200"/>
            <a:ext cx="7086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determine this; from the above system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equation can be written as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r>
              <a:rPr lang="en-GB" dirty="0">
                <a:latin typeface="Symbol" panose="05050102010706020507" pitchFamily="18" charset="2"/>
                <a:ea typeface="Times New Roman" panose="02020603050405020304" pitchFamily="18" charset="0"/>
              </a:rPr>
              <a:t>-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7x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6x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+ 2x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  </a:t>
            </a: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…………..…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(5)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r>
              <a:rPr lang="en-GB" dirty="0">
                <a:latin typeface="Symbol" panose="05050102010706020507" pitchFamily="18" charset="2"/>
                <a:ea typeface="Times New Roman" panose="02020603050405020304" pitchFamily="18" charset="0"/>
              </a:rPr>
              <a:t>-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40x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 	</a:t>
            </a: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…………..…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(6)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	From (6); </a:t>
            </a:r>
            <a:r>
              <a:rPr lang="en-GB" dirty="0"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40x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338633"/>
              </p:ext>
            </p:extLst>
          </p:nvPr>
        </p:nvGraphicFramePr>
        <p:xfrm>
          <a:off x="2743200" y="5410200"/>
          <a:ext cx="1506980" cy="681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35" name="Equation" r:id="rId5" imgW="990170" imgH="444307" progId="Equation.DSMT4">
                  <p:embed/>
                </p:oleObj>
              </mc:Choice>
              <mc:Fallback>
                <p:oleObj name="Equation" r:id="rId5" imgW="990170" imgH="44430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10200"/>
                        <a:ext cx="1506980" cy="6810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076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71600" y="533400"/>
            <a:ext cx="4572000" cy="10259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Let us take 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-2 and 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1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	From (5) – 7x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6x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2x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-12 – 2 = -14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i.e. 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2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808288"/>
              </p:ext>
            </p:extLst>
          </p:nvPr>
        </p:nvGraphicFramePr>
        <p:xfrm>
          <a:off x="1905000" y="1790700"/>
          <a:ext cx="17399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26" name="Equation" r:id="rId3" imgW="1308100" imgH="711200" progId="Equation.DSMT4">
                  <p:embed/>
                </p:oleObj>
              </mc:Choice>
              <mc:Fallback>
                <p:oleObj name="Equation" r:id="rId3" imgW="1308100" imgH="71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790700"/>
                        <a:ext cx="1739900" cy="952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657600" y="1905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 the only linearly independent Eigen vector corresponding to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15.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3048000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Find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Eigen values and the Eigen vectors of a matrix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468337"/>
              </p:ext>
            </p:extLst>
          </p:nvPr>
        </p:nvGraphicFramePr>
        <p:xfrm>
          <a:off x="6096000" y="2819400"/>
          <a:ext cx="890588" cy="94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27" name="Equation" r:id="rId5" imgW="672808" imgH="710891" progId="Equation.DSMT4">
                  <p:embed/>
                </p:oleObj>
              </mc:Choice>
              <mc:Fallback>
                <p:oleObj name="Equation" r:id="rId5" imgW="672808" imgH="71089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819400"/>
                        <a:ext cx="890588" cy="940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757329" y="4038600"/>
            <a:ext cx="614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Sol.:</a:t>
            </a:r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779686"/>
              </p:ext>
            </p:extLst>
          </p:nvPr>
        </p:nvGraphicFramePr>
        <p:xfrm>
          <a:off x="1524000" y="3962400"/>
          <a:ext cx="43195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28" name="Equation" r:id="rId7" imgW="3098520" imgH="711000" progId="Equation.DSMT4">
                  <p:embed/>
                </p:oleObj>
              </mc:Choice>
              <mc:Fallback>
                <p:oleObj name="Equation" r:id="rId7" imgW="3098520" imgH="711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962400"/>
                        <a:ext cx="4319587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676400" y="51448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characteristic equation of A is |A -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I| =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8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716772"/>
              </p:ext>
            </p:extLst>
          </p:nvPr>
        </p:nvGraphicFramePr>
        <p:xfrm>
          <a:off x="2171699" y="228600"/>
          <a:ext cx="2007617" cy="990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73" name="Equation" r:id="rId3" imgW="1447560" imgH="711000" progId="Equation.DSMT4">
                  <p:embed/>
                </p:oleObj>
              </mc:Choice>
              <mc:Fallback>
                <p:oleObj name="Equation" r:id="rId3" imgW="1447560" imgH="711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699" y="228600"/>
                        <a:ext cx="2007617" cy="9906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931534" y="1524000"/>
            <a:ext cx="2640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Expanding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by R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we have</a:t>
            </a: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446165"/>
              </p:ext>
            </p:extLst>
          </p:nvPr>
        </p:nvGraphicFramePr>
        <p:xfrm>
          <a:off x="914399" y="1893332"/>
          <a:ext cx="6859867" cy="2983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74" name="Equation" r:id="rId5" imgW="3606480" imgH="1549080" progId="Equation.DSMT4">
                  <p:embed/>
                </p:oleObj>
              </mc:Choice>
              <mc:Fallback>
                <p:oleObj name="Equation" r:id="rId5" imgW="3606480" imgH="1549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399" y="1893332"/>
                        <a:ext cx="6859867" cy="29834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990600" y="5174823"/>
            <a:ext cx="5105400" cy="67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marR="0" indent="-450215" algn="just">
              <a:spcBef>
                <a:spcPts val="220"/>
              </a:spcBef>
              <a:spcAft>
                <a:spcPts val="220"/>
              </a:spcAft>
              <a:buFont typeface="Symbol" panose="05050102010706020507" pitchFamily="18" charset="2"/>
              <a:buChar char="l"/>
              <a:tabLst>
                <a:tab pos="450215" algn="l"/>
                <a:tab pos="72009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- 2 satisfy the equation. So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+ 2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one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factor</a:t>
            </a:r>
          </a:p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By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synthetic division; we have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52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87975"/>
              </p:ext>
            </p:extLst>
          </p:nvPr>
        </p:nvGraphicFramePr>
        <p:xfrm>
          <a:off x="2286000" y="304800"/>
          <a:ext cx="1621536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7" name="Equation" r:id="rId3" imgW="1269449" imgH="710891" progId="Equation.DSMT4">
                  <p:embed/>
                </p:oleObj>
              </mc:Choice>
              <mc:Fallback>
                <p:oleObj name="Equation" r:id="rId3" imgW="1269449" imgH="71089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04800"/>
                        <a:ext cx="1621536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786851"/>
              </p:ext>
            </p:extLst>
          </p:nvPr>
        </p:nvGraphicFramePr>
        <p:xfrm>
          <a:off x="2286000" y="1385886"/>
          <a:ext cx="2438400" cy="423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8" name="Equation" r:id="rId5" imgW="1587240" imgH="279360" progId="Equation.DSMT4">
                  <p:embed/>
                </p:oleObj>
              </mc:Choice>
              <mc:Fallback>
                <p:oleObj name="Equation" r:id="rId5" imgW="158724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385886"/>
                        <a:ext cx="2438400" cy="4234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286000" y="1981200"/>
            <a:ext cx="4572000" cy="10259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45" marR="0" indent="-360045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540385" algn="l"/>
                <a:tab pos="81026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+2)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- 3)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- 6) = 0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540385" algn="l"/>
                <a:tab pos="81026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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- 2, 3, 6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540385" algn="l"/>
                <a:tab pos="81026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Thus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Eigen values of A are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- 2, 3, 6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311527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Now the Eigen vectors X corresponding to the Eigen value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are obtained by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solving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the system of equations (A -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I) X = 0.</a:t>
            </a:r>
            <a:endParaRPr lang="en-US" dirty="0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114434"/>
              </p:ext>
            </p:extLst>
          </p:nvPr>
        </p:nvGraphicFramePr>
        <p:xfrm>
          <a:off x="1794000" y="3956050"/>
          <a:ext cx="4149600" cy="1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9" name="Equation" r:id="rId7" imgW="2666880" imgH="711000" progId="Equation.DSMT4">
                  <p:embed/>
                </p:oleObj>
              </mc:Choice>
              <mc:Fallback>
                <p:oleObj name="Equation" r:id="rId7" imgW="2666880" imgH="711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4000" y="3956050"/>
                        <a:ext cx="4149600" cy="111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990600" y="5421868"/>
            <a:ext cx="2909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- 2; from (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we have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4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93502"/>
              </p:ext>
            </p:extLst>
          </p:nvPr>
        </p:nvGraphicFramePr>
        <p:xfrm>
          <a:off x="1754188" y="228600"/>
          <a:ext cx="3732212" cy="1848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61" name="Equation" r:id="rId3" imgW="2869920" imgH="1422360" progId="Equation.DSMT4">
                  <p:embed/>
                </p:oleObj>
              </mc:Choice>
              <mc:Fallback>
                <p:oleObj name="Equation" r:id="rId3" imgW="2869920" imgH="1422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88" y="228600"/>
                        <a:ext cx="3732212" cy="18485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" y="2362200"/>
            <a:ext cx="7620000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marR="0" indent="-360045" algn="just">
              <a:spcBef>
                <a:spcPts val="220"/>
              </a:spcBef>
              <a:spcAft>
                <a:spcPts val="220"/>
              </a:spcAft>
              <a:tabLst>
                <a:tab pos="360045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Here the coefficient matrix of this system is A -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I.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 algn="just">
              <a:spcBef>
                <a:spcPts val="220"/>
              </a:spcBef>
              <a:spcAft>
                <a:spcPts val="220"/>
              </a:spcAft>
              <a:tabLst>
                <a:tab pos="360045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We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know that the necessary and sufficient condition for the system (3)    to 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 algn="just">
              <a:spcBef>
                <a:spcPts val="220"/>
              </a:spcBef>
              <a:spcAft>
                <a:spcPts val="220"/>
              </a:spcAft>
              <a:tabLst>
                <a:tab pos="360045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possess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non – zero solution is that the coefficient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matrix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-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is singular. 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 algn="just">
              <a:spcBef>
                <a:spcPts val="220"/>
              </a:spcBef>
              <a:spcAft>
                <a:spcPts val="220"/>
              </a:spcAft>
              <a:tabLst>
                <a:tab pos="360045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i.e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|A -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I| = 0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 algn="just">
              <a:spcBef>
                <a:spcPts val="220"/>
              </a:spcBef>
              <a:spcAft>
                <a:spcPts val="220"/>
              </a:spcAft>
              <a:tabLst>
                <a:tab pos="360045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Now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 have the following definitions: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72009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	1)	Definitions: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90600" y="4648200"/>
                <a:ext cx="7087710" cy="1002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Let A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be a square matrix of order n and </a:t>
                </a:r>
                <a:r>
                  <a:rPr lang="en-US" dirty="0">
                    <a:sym typeface="Symbol" panose="05050102010706020507" pitchFamily="18" charset="2"/>
                  </a:rPr>
                  <a:t></a:t>
                </a:r>
                <a:r>
                  <a:rPr lang="en-US" dirty="0"/>
                  <a:t> is an indeterminate</a:t>
                </a:r>
                <a:r>
                  <a:rPr lang="en-US" dirty="0" smtClean="0"/>
                  <a:t>.</a:t>
                </a:r>
              </a:p>
              <a:p>
                <a:pPr marL="400050" indent="-400050">
                  <a:buAutoNum type="romanLcParenBoth"/>
                </a:pPr>
                <a:r>
                  <a:rPr lang="en-US" dirty="0" smtClean="0"/>
                  <a:t>The </a:t>
                </a:r>
                <a:r>
                  <a:rPr lang="en-US" dirty="0"/>
                  <a:t>matrix A - </a:t>
                </a:r>
                <a:r>
                  <a:rPr lang="en-US" dirty="0">
                    <a:sym typeface="Symbol" panose="05050102010706020507" pitchFamily="18" charset="2"/>
                  </a:rPr>
                  <a:t></a:t>
                </a:r>
                <a:r>
                  <a:rPr lang="en-US" dirty="0"/>
                  <a:t>I is called the ‘Characteristic matrix’ of A. </a:t>
                </a:r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Where </a:t>
                </a:r>
                <a:r>
                  <a:rPr lang="en-US" dirty="0"/>
                  <a:t>I is the unit matrix of order n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648200"/>
                <a:ext cx="7087710" cy="1002967"/>
              </a:xfrm>
              <a:prstGeom prst="rect">
                <a:avLst/>
              </a:prstGeom>
              <a:blipFill rotWithShape="0">
                <a:blip r:embed="rId5"/>
                <a:stretch>
                  <a:fillRect l="-775" t="-2439" r="-86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924139"/>
              </p:ext>
            </p:extLst>
          </p:nvPr>
        </p:nvGraphicFramePr>
        <p:xfrm>
          <a:off x="2438400" y="304800"/>
          <a:ext cx="190195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11" name="Equation" r:id="rId3" imgW="1371600" imgH="711200" progId="Equation.DSMT4">
                  <p:embed/>
                </p:oleObj>
              </mc:Choice>
              <mc:Fallback>
                <p:oleObj name="Equation" r:id="rId3" imgW="1371600" imgH="71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04800"/>
                        <a:ext cx="1901952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905000" y="1676400"/>
            <a:ext cx="372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045" marR="0" indent="-360045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540385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3R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R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R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R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;we have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827244"/>
              </p:ext>
            </p:extLst>
          </p:nvPr>
        </p:nvGraphicFramePr>
        <p:xfrm>
          <a:off x="2590800" y="2286000"/>
          <a:ext cx="204724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12" name="Equation" r:id="rId5" imgW="1473200" imgH="711200" progId="Equation.DSMT4">
                  <p:embed/>
                </p:oleObj>
              </mc:Choice>
              <mc:Fallback>
                <p:oleObj name="Equation" r:id="rId5" imgW="1473200" imgH="71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86000"/>
                        <a:ext cx="2047240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85800" y="3551872"/>
            <a:ext cx="76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Here the rank of the coefficient matrix of the system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r =  2.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 that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system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has n – r = 3 – 2 = 1 linearly independent solution.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i.e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There is only one linearly independent Eigen vector corresponding to the Eigen value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- 2.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0" y="4611469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determine this; from the above system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the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equation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can be written as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76400" y="5122783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3x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+ 3x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	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…………….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(1)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20x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 		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…………….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(2)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	from (2) ; 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	from (1) ;3x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+ 3x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33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415327"/>
              </p:ext>
            </p:extLst>
          </p:nvPr>
        </p:nvGraphicFramePr>
        <p:xfrm>
          <a:off x="2057400" y="218343"/>
          <a:ext cx="2209800" cy="665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41" name="Equation" r:id="rId3" imgW="1485255" imgH="444307" progId="Equation.DSMT4">
                  <p:embed/>
                </p:oleObj>
              </mc:Choice>
              <mc:Fallback>
                <p:oleObj name="Equation" r:id="rId3" imgW="1485255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18343"/>
                        <a:ext cx="2209800" cy="6657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11365"/>
              </p:ext>
            </p:extLst>
          </p:nvPr>
        </p:nvGraphicFramePr>
        <p:xfrm>
          <a:off x="1857375" y="1006477"/>
          <a:ext cx="1156671" cy="974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42" name="Equation" r:id="rId5" imgW="850531" imgH="710891" progId="Equation.DSMT4">
                  <p:embed/>
                </p:oleObj>
              </mc:Choice>
              <mc:Fallback>
                <p:oleObj name="Equation" r:id="rId5" imgW="850531" imgH="71089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1006477"/>
                        <a:ext cx="1156671" cy="9747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200400" y="1143000"/>
            <a:ext cx="5105400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555" marR="0" indent="-630555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 the only linearly independent Eigen </a:t>
            </a: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vector</a:t>
            </a:r>
          </a:p>
          <a:p>
            <a:pPr marL="630555" marR="0" indent="-630555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corresponding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-2.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2286000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3 ; from (</a:t>
            </a:r>
            <a:r>
              <a:rPr lang="en-GB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we have </a:t>
            </a:r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752324"/>
              </p:ext>
            </p:extLst>
          </p:nvPr>
        </p:nvGraphicFramePr>
        <p:xfrm>
          <a:off x="1857376" y="2819400"/>
          <a:ext cx="2252360" cy="102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43" name="Equation" r:id="rId7" imgW="1574800" imgH="711200" progId="Equation.DSMT4">
                  <p:embed/>
                </p:oleObj>
              </mc:Choice>
              <mc:Fallback>
                <p:oleObj name="Equation" r:id="rId7" imgW="1574800" imgH="71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6" y="2819400"/>
                        <a:ext cx="2252360" cy="102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371600" y="4126468"/>
            <a:ext cx="4246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; 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+ 3R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, we have </a:t>
            </a:r>
            <a:endParaRPr lang="en-US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091391"/>
              </p:ext>
            </p:extLst>
          </p:nvPr>
        </p:nvGraphicFramePr>
        <p:xfrm>
          <a:off x="1981201" y="4604724"/>
          <a:ext cx="2222712" cy="1075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44" name="Equation" r:id="rId9" imgW="1473200" imgH="711200" progId="Equation.DSMT4">
                  <p:embed/>
                </p:oleObj>
              </mc:Choice>
              <mc:Fallback>
                <p:oleObj name="Equation" r:id="rId9" imgW="1473200" imgH="71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4604724"/>
                        <a:ext cx="2222712" cy="10755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600200" y="5955268"/>
            <a:ext cx="2502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R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, we have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62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646630"/>
              </p:ext>
            </p:extLst>
          </p:nvPr>
        </p:nvGraphicFramePr>
        <p:xfrm>
          <a:off x="1984248" y="304800"/>
          <a:ext cx="206044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49" name="Equation" r:id="rId3" imgW="1485900" imgH="711200" progId="Equation.DSMT4">
                  <p:embed/>
                </p:oleObj>
              </mc:Choice>
              <mc:Fallback>
                <p:oleObj name="Equation" r:id="rId3" imgW="1485900" imgH="71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248" y="304800"/>
                        <a:ext cx="2060448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" y="1524000"/>
            <a:ext cx="7543800" cy="165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marR="0" indent="-360045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Here the rank of the coefficient matrix of the system is r = 2.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o that the given </a:t>
            </a:r>
            <a:endParaRPr lang="en-GB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system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has 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r = 3 – 2 = 1  linearly independent solution.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i.e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.,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here is only one linearly independent Eigen vector corresponding to </a:t>
            </a: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</a:p>
          <a:p>
            <a:pPr marL="360045" marR="0" indent="-360045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Eigen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value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3. To determine this; from the above system </a:t>
            </a: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equation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can be written as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76400" y="3276600"/>
            <a:ext cx="4572000" cy="10259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- 2x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+ 3x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 ………(3)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			5x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+ 5x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 ……..(4)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	from (4); 5x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- 5x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988639"/>
              </p:ext>
            </p:extLst>
          </p:nvPr>
        </p:nvGraphicFramePr>
        <p:xfrm>
          <a:off x="3014472" y="4398258"/>
          <a:ext cx="871728" cy="694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50" name="Equation" r:id="rId5" imgW="558558" imgH="444307" progId="Equation.DSMT4">
                  <p:embed/>
                </p:oleObj>
              </mc:Choice>
              <mc:Fallback>
                <p:oleObj name="Equation" r:id="rId5" imgW="558558" imgH="44430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4472" y="4398258"/>
                        <a:ext cx="871728" cy="6944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47800" y="5398373"/>
                <a:ext cx="5334000" cy="697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220"/>
                  </a:spcBef>
                  <a:spcAft>
                    <a:spcPts val="220"/>
                  </a:spcAft>
                  <a:tabLst>
                    <a:tab pos="360045" algn="l"/>
                    <a:tab pos="630555" algn="l"/>
                    <a:tab pos="900430" algn="l"/>
                    <a:tab pos="1260475" algn="l"/>
                  </a:tabLst>
                </a:pPr>
                <a:r>
                  <a:rPr lang="en-GB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Let us take x</a:t>
                </a:r>
                <a:r>
                  <a:rPr lang="en-GB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GB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-1 ; x</a:t>
                </a:r>
                <a:r>
                  <a:rPr lang="en-GB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en-GB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1</a:t>
                </a:r>
                <a:endParaRPr lang="en-US" sz="1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220"/>
                  </a:spcBef>
                  <a:spcAft>
                    <a:spcPts val="220"/>
                  </a:spcAft>
                  <a:tabLst>
                    <a:tab pos="360045" algn="l"/>
                    <a:tab pos="630555" algn="l"/>
                    <a:tab pos="900430" algn="l"/>
                    <a:tab pos="1260475" algn="l"/>
                  </a:tabLst>
                </a:pPr>
                <a:r>
                  <a:rPr lang="en-GB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From (3);   - 2x</a:t>
                </a:r>
                <a:r>
                  <a:rPr lang="en-GB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en-GB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- x</a:t>
                </a:r>
                <a:r>
                  <a:rPr lang="en-GB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GB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3x</a:t>
                </a:r>
                <a:r>
                  <a:rPr lang="en-GB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en-GB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1 – 3 = - </a:t>
                </a:r>
                <a:r>
                  <a:rPr lang="en-GB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=1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398373"/>
                <a:ext cx="5334000" cy="697627"/>
              </a:xfrm>
              <a:prstGeom prst="rect">
                <a:avLst/>
              </a:prstGeom>
              <a:blipFill rotWithShape="0">
                <a:blip r:embed="rId7"/>
                <a:stretch>
                  <a:fillRect l="-1029" t="-5263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82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928912"/>
              </p:ext>
            </p:extLst>
          </p:nvPr>
        </p:nvGraphicFramePr>
        <p:xfrm>
          <a:off x="762000" y="228600"/>
          <a:ext cx="914400" cy="965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185" name="Equation" r:id="rId3" imgW="672808" imgH="710891" progId="Equation.DSMT4">
                  <p:embed/>
                </p:oleObj>
              </mc:Choice>
              <mc:Fallback>
                <p:oleObj name="Equation" r:id="rId3" imgW="672808" imgH="71089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8600"/>
                        <a:ext cx="914400" cy="9659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752600" y="468868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 the linearly independent Eigen vector corresponding to </a:t>
            </a:r>
            <a:r>
              <a:rPr lang="en-GB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3.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1371600"/>
            <a:ext cx="3736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 </a:t>
            </a:r>
            <a:r>
              <a:rPr lang="en-GB" dirty="0">
                <a:solidFill>
                  <a:srgbClr val="0070C0"/>
                </a:solidFill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6; from equation (1), we have 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495621"/>
              </p:ext>
            </p:extLst>
          </p:nvPr>
        </p:nvGraphicFramePr>
        <p:xfrm>
          <a:off x="2478060" y="1852611"/>
          <a:ext cx="2521906" cy="1119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186" name="Equation" r:id="rId5" imgW="1612900" imgH="711200" progId="Equation.DSMT4">
                  <p:embed/>
                </p:oleObj>
              </mc:Choice>
              <mc:Fallback>
                <p:oleObj name="Equation" r:id="rId5" imgW="1612900" imgH="71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060" y="1852611"/>
                        <a:ext cx="2521906" cy="11191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654711"/>
              </p:ext>
            </p:extLst>
          </p:nvPr>
        </p:nvGraphicFramePr>
        <p:xfrm>
          <a:off x="1968499" y="3200400"/>
          <a:ext cx="3136901" cy="367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187" name="Equation" r:id="rId7" imgW="1955800" imgH="228600" progId="Equation.DSMT4">
                  <p:embed/>
                </p:oleObj>
              </mc:Choice>
              <mc:Fallback>
                <p:oleObj name="Equation" r:id="rId7" imgW="19558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499" y="3200400"/>
                        <a:ext cx="3136901" cy="3672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753950"/>
              </p:ext>
            </p:extLst>
          </p:nvPr>
        </p:nvGraphicFramePr>
        <p:xfrm>
          <a:off x="2459681" y="3629023"/>
          <a:ext cx="2614299" cy="1095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188" name="Equation" r:id="rId9" imgW="1701800" imgH="711200" progId="Equation.DSMT4">
                  <p:embed/>
                </p:oleObj>
              </mc:Choice>
              <mc:Fallback>
                <p:oleObj name="Equation" r:id="rId9" imgW="1701800" imgH="71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681" y="3629023"/>
                        <a:ext cx="2614299" cy="10953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7291"/>
              </p:ext>
            </p:extLst>
          </p:nvPr>
        </p:nvGraphicFramePr>
        <p:xfrm>
          <a:off x="2057400" y="4912815"/>
          <a:ext cx="1676401" cy="38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189" name="Equation" r:id="rId11" imgW="990600" imgH="228600" progId="Equation.DSMT4">
                  <p:embed/>
                </p:oleObj>
              </mc:Choice>
              <mc:Fallback>
                <p:oleObj name="Equation" r:id="rId11" imgW="99060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912815"/>
                        <a:ext cx="1676401" cy="386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63251"/>
              </p:ext>
            </p:extLst>
          </p:nvPr>
        </p:nvGraphicFramePr>
        <p:xfrm>
          <a:off x="2429445" y="5402367"/>
          <a:ext cx="2501144" cy="1150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190" name="Equation" r:id="rId13" imgW="1548728" imgH="710891" progId="Equation.DSMT4">
                  <p:embed/>
                </p:oleObj>
              </mc:Choice>
              <mc:Fallback>
                <p:oleObj name="Equation" r:id="rId13" imgW="1548728" imgH="710891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9445" y="5402367"/>
                        <a:ext cx="2501144" cy="11508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270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4572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Here the coefficient matrix of the system is of rank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 =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2.  So that the system has </a:t>
            </a: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n-r = 3-2=1 </a:t>
            </a:r>
            <a:r>
              <a:rPr lang="en-GB" dirty="0"/>
              <a:t>linearly independent </a:t>
            </a:r>
            <a:r>
              <a:rPr lang="en-GB" dirty="0" smtClean="0"/>
              <a:t>solution.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12954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i.e. There is only are linearly independent Eigen vector corresponding to </a:t>
            </a:r>
            <a:r>
              <a:rPr lang="en-GB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6.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200" y="19812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marR="0" indent="-360045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determine this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from the above </a:t>
            </a: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system the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equations can be written as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259556"/>
              </p:ext>
            </p:extLst>
          </p:nvPr>
        </p:nvGraphicFramePr>
        <p:xfrm>
          <a:off x="1935162" y="2514600"/>
          <a:ext cx="26368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88" name="Equation" r:id="rId3" imgW="1574640" imgH="457200" progId="Equation.DSMT4">
                  <p:embed/>
                </p:oleObj>
              </mc:Choice>
              <mc:Fallback>
                <p:oleObj name="Equation" r:id="rId3" imgW="157464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2" y="2514600"/>
                        <a:ext cx="2636838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346861"/>
              </p:ext>
            </p:extLst>
          </p:nvPr>
        </p:nvGraphicFramePr>
        <p:xfrm>
          <a:off x="1930400" y="3425825"/>
          <a:ext cx="3175000" cy="289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89" name="Equation" r:id="rId5" imgW="1726920" imgH="1574640" progId="Equation.DSMT4">
                  <p:embed/>
                </p:oleObj>
              </mc:Choice>
              <mc:Fallback>
                <p:oleObj name="Equation" r:id="rId5" imgW="1726920" imgH="1574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3425825"/>
                        <a:ext cx="3175000" cy="2898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925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675214"/>
              </p:ext>
            </p:extLst>
          </p:nvPr>
        </p:nvGraphicFramePr>
        <p:xfrm>
          <a:off x="914400" y="228600"/>
          <a:ext cx="762000" cy="907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56" name="Equation" r:id="rId3" imgW="596900" imgH="711200" progId="Equation.DSMT4">
                  <p:embed/>
                </p:oleObj>
              </mc:Choice>
              <mc:Fallback>
                <p:oleObj name="Equation" r:id="rId3" imgW="596900" imgH="71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8600"/>
                        <a:ext cx="762000" cy="9071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981200" y="381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0555" marR="0" indent="-630555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 the only linearly independent Eigen vector corresponding to </a:t>
            </a:r>
            <a:r>
              <a:rPr lang="en-GB" dirty="0">
                <a:latin typeface="Symbol" panose="05050102010706020507" pitchFamily="18" charset="2"/>
                <a:ea typeface="Times New Roman" panose="02020603050405020304" pitchFamily="18" charset="0"/>
              </a:rPr>
              <a:t>l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6.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371600"/>
            <a:ext cx="7696200" cy="1457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2971800"/>
            <a:ext cx="4676775" cy="800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1600" y="4181475"/>
            <a:ext cx="3667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0200" y="5105400"/>
            <a:ext cx="21621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6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81000"/>
            <a:ext cx="3933825" cy="676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725" y="1143000"/>
            <a:ext cx="5172075" cy="1085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2514600"/>
            <a:ext cx="4981575" cy="962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3886200"/>
            <a:ext cx="4191000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400" y="5362575"/>
            <a:ext cx="28670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1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0"/>
            <a:ext cx="8048625" cy="923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600200"/>
            <a:ext cx="6638925" cy="962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781300"/>
            <a:ext cx="5572125" cy="133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4419600"/>
            <a:ext cx="40481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6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09575"/>
            <a:ext cx="6115050" cy="809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47800"/>
            <a:ext cx="4762500" cy="733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2409825"/>
            <a:ext cx="3590925" cy="942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657600"/>
            <a:ext cx="4171950" cy="10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4981575"/>
            <a:ext cx="51530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57200"/>
            <a:ext cx="4267200" cy="2190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924175"/>
            <a:ext cx="4391025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5" y="4648200"/>
            <a:ext cx="572452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4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11553"/>
              </p:ext>
            </p:extLst>
          </p:nvPr>
        </p:nvGraphicFramePr>
        <p:xfrm>
          <a:off x="1447800" y="304800"/>
          <a:ext cx="5246422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7" name="Equation" r:id="rId3" imgW="3416040" imgH="939600" progId="Equation.DSMT4">
                  <p:embed/>
                </p:oleObj>
              </mc:Choice>
              <mc:Fallback>
                <p:oleObj name="Equation" r:id="rId3" imgW="341604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04800"/>
                        <a:ext cx="5246422" cy="1447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371600" y="2057400"/>
            <a:ext cx="6934200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555" marR="0" indent="-630555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</a:tabLs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hich is an ordinary polynomial in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of degree n, is called the 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marR="0" indent="-630555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Characteristic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polynomial’ of A.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3018472"/>
            <a:ext cx="678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(iii)	Now the equation |A -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I| = 0 is called the characteristic equation of A and the roots of this equation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called the characteristic roots 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Eigen values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Latent rots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or proper values of the matrix A.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0" y="4145181"/>
            <a:ext cx="6934200" cy="1559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marR="0" indent="-360045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540385" algn="l"/>
                <a:tab pos="630555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(iv) 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Characteristic 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vector or Eigen vector of a matrix:-</a:t>
            </a:r>
            <a:endParaRPr lang="en-US" sz="1400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540385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	If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is an equation value of the matrix A,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hen |A -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I| = 0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i.e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the matrix A -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 	is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singular.The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efore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there exists a non – zero vector X such that (A -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I| = 0 or AX =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is said to be the Eigen vector 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haracteristic vector of A corresponding to the Eigen value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70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457200"/>
            <a:ext cx="5095875" cy="1657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514600"/>
            <a:ext cx="3248025" cy="1038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848100"/>
            <a:ext cx="38004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4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4495800" cy="2295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71800"/>
            <a:ext cx="614362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962525"/>
            <a:ext cx="80010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2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457200"/>
            <a:ext cx="8001000" cy="167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400300"/>
            <a:ext cx="4667250" cy="1181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886200"/>
            <a:ext cx="68484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7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1"/>
            <a:ext cx="7620000" cy="1523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133600"/>
            <a:ext cx="7800975" cy="72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009900"/>
            <a:ext cx="6981825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4191000"/>
            <a:ext cx="45148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5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57200"/>
            <a:ext cx="4438650" cy="1581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438400"/>
            <a:ext cx="3648075" cy="923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733800"/>
            <a:ext cx="52197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4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81000"/>
            <a:ext cx="4857750" cy="1962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514600"/>
            <a:ext cx="6248400" cy="771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562350"/>
            <a:ext cx="48291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457200"/>
            <a:ext cx="4238625" cy="1390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133600"/>
            <a:ext cx="2943225" cy="158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4019550"/>
            <a:ext cx="45910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6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533400"/>
            <a:ext cx="4171950" cy="15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362200"/>
            <a:ext cx="2828925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4152900"/>
            <a:ext cx="50482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6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457200"/>
            <a:ext cx="7286625" cy="1285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05000"/>
            <a:ext cx="6372225" cy="657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895600"/>
            <a:ext cx="4991100" cy="2009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229225"/>
            <a:ext cx="50292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09575"/>
            <a:ext cx="5000625" cy="1876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619375"/>
            <a:ext cx="4933950" cy="1619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495800"/>
            <a:ext cx="525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2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452735"/>
            <a:ext cx="5033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Properties of Eigen values of a matrix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:-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066800"/>
            <a:ext cx="723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90" marR="0" indent="-72009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720090" algn="l"/>
                <a:tab pos="1080135" algn="l"/>
              </a:tabLst>
            </a:pP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	The Eigen values of a diagonal matrix are its diagonal elements.</a:t>
            </a:r>
            <a:endParaRPr lang="en-US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069068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Proof: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685925" y="1695450"/>
          <a:ext cx="517207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22" name="Equation" r:id="rId3" imgW="3225600" imgH="939600" progId="Equation.DSMT4">
                  <p:embed/>
                </p:oleObj>
              </mc:Choice>
              <mc:Fallback>
                <p:oleObj name="Equation" r:id="rId3" imgW="322560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925" y="1695450"/>
                        <a:ext cx="5172075" cy="1200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219200" y="3244334"/>
            <a:ext cx="4407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045" marR="0" indent="-360045" algn="just">
              <a:spcBef>
                <a:spcPts val="220"/>
              </a:spcBef>
              <a:spcAft>
                <a:spcPts val="220"/>
              </a:spcAft>
              <a:tabLst>
                <a:tab pos="720090" algn="l"/>
                <a:tab pos="1080135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characteristic equation of A is |A -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I| = 0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562225" y="3739574"/>
          <a:ext cx="2586191" cy="1213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23" name="Equation" r:id="rId5" imgW="2006600" imgH="939800" progId="Equation.DSMT4">
                  <p:embed/>
                </p:oleObj>
              </mc:Choice>
              <mc:Fallback>
                <p:oleObj name="Equation" r:id="rId5" imgW="20066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2225" y="3739574"/>
                        <a:ext cx="2586191" cy="12134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359650" y="5334000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On expanding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have</a:t>
            </a:r>
            <a:endParaRPr lang="en-US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2171447" y="5916612"/>
          <a:ext cx="3395703" cy="37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24" name="Equation" r:id="rId7" imgW="2311400" imgH="254000" progId="Equation.DSMT4">
                  <p:embed/>
                </p:oleObj>
              </mc:Choice>
              <mc:Fallback>
                <p:oleObj name="Equation" r:id="rId7" imgW="2311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447" y="5916612"/>
                        <a:ext cx="3395703" cy="377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779070" y="5867400"/>
            <a:ext cx="2298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045" marR="0" indent="-360045" algn="just">
              <a:spcBef>
                <a:spcPts val="220"/>
              </a:spcBef>
              <a:spcAft>
                <a:spcPts val="220"/>
              </a:spcAft>
              <a:tabLst>
                <a:tab pos="720090" algn="l"/>
                <a:tab pos="1080135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a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 a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…..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6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1" grpId="0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90525"/>
            <a:ext cx="5029200" cy="3343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114800"/>
            <a:ext cx="49149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8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457200"/>
            <a:ext cx="4467225" cy="232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990850"/>
            <a:ext cx="79248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5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419100"/>
            <a:ext cx="8153400" cy="1028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0"/>
            <a:ext cx="4600575" cy="971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743200"/>
            <a:ext cx="6962775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4772025"/>
            <a:ext cx="72199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6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81000"/>
            <a:ext cx="4953000" cy="1209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1905000"/>
            <a:ext cx="6429375" cy="781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819400"/>
            <a:ext cx="5734050" cy="1943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4981575"/>
            <a:ext cx="40767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7200"/>
            <a:ext cx="6629400" cy="255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314700"/>
            <a:ext cx="374332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3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00050"/>
            <a:ext cx="8229600" cy="895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524000"/>
            <a:ext cx="4724400" cy="1400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3276600"/>
            <a:ext cx="4524375" cy="1190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38700"/>
            <a:ext cx="49530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6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57200"/>
            <a:ext cx="4371975" cy="1876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438400"/>
            <a:ext cx="4543425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248275"/>
            <a:ext cx="734377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1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786765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1600"/>
            <a:ext cx="474345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352800"/>
            <a:ext cx="4648200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4876801"/>
            <a:ext cx="42862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3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57200"/>
            <a:ext cx="5124450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286125"/>
            <a:ext cx="43148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5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81000"/>
            <a:ext cx="54387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8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8600" y="435114"/>
                <a:ext cx="74676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(ii) If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</a:t>
                </a:r>
                <a:r>
                  <a:rPr lang="en-US" sz="20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</a:t>
                </a:r>
                <a:r>
                  <a:rPr lang="en-US" sz="20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…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</a:t>
                </a:r>
                <a:r>
                  <a:rPr lang="en-US" sz="20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are the Eigen values of a matrix A,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has the Eigen values 1/</a:t>
                </a:r>
                <a:r>
                  <a:rPr lang="en-US" sz="20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</a:t>
                </a:r>
                <a:r>
                  <a:rPr lang="en-US" sz="20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sz="2000" dirty="0">
                    <a:solidFill>
                      <a:srgbClr val="FF0000"/>
                    </a:solidFill>
                  </a:rPr>
                  <a:t>, 1/</a:t>
                </a:r>
                <a:r>
                  <a:rPr lang="en-US" sz="20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</a:t>
                </a:r>
                <a:r>
                  <a:rPr lang="en-US" sz="20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sz="2000" dirty="0">
                    <a:solidFill>
                      <a:srgbClr val="FF0000"/>
                    </a:solidFill>
                  </a:rPr>
                  <a:t>, …..1/</a:t>
                </a:r>
                <a:r>
                  <a:rPr lang="en-US" sz="20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</a:t>
                </a:r>
                <a:r>
                  <a:rPr lang="en-US" sz="2000" baseline="-25000" dirty="0">
                    <a:solidFill>
                      <a:srgbClr val="FF0000"/>
                    </a:solidFill>
                  </a:rPr>
                  <a:t>n.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35114"/>
                <a:ext cx="7467600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898" t="-5983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838200" y="1459468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Proof:-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676400" y="1447800"/>
            <a:ext cx="6629400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135" marR="0" indent="-1080135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720090" algn="l"/>
                <a:tab pos="1080135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Let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be the Eigen value of a matrix A and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be its corresponding 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80135" marR="0" indent="-1080135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720090" algn="l"/>
                <a:tab pos="1080135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Eigen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vector. Then by the definition, we have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AX</a:t>
            </a:r>
            <a:r>
              <a:rPr lang="en-US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­r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800" y="24384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135" marR="0" indent="-1080135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720090" algn="l"/>
                <a:tab pos="1080135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 – Multiplying both sides of (1) by A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; we obtain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2819400" y="2981642"/>
          <a:ext cx="22860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78" name="Equation" r:id="rId4" imgW="1371600" imgH="241300" progId="Equation.DSMT4">
                  <p:embed/>
                </p:oleObj>
              </mc:Choice>
              <mc:Fallback>
                <p:oleObj name="Equation" r:id="rId4" imgW="1371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981642"/>
                        <a:ext cx="2286000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2895600" y="3593227"/>
          <a:ext cx="2166937" cy="40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79" name="Equation" r:id="rId6" imgW="1498600" imgH="279400" progId="Equation.DSMT4">
                  <p:embed/>
                </p:oleObj>
              </mc:Choice>
              <mc:Fallback>
                <p:oleObj name="Equation" r:id="rId6" imgW="1498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593227"/>
                        <a:ext cx="2166937" cy="400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3581400" y="4114800"/>
          <a:ext cx="1396996" cy="363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80" name="Equation" r:id="rId8" imgW="914400" imgH="241300" progId="Equation.DSMT4">
                  <p:embed/>
                </p:oleObj>
              </mc:Choice>
              <mc:Fallback>
                <p:oleObj name="Equation" r:id="rId8" imgW="914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114800"/>
                        <a:ext cx="1396996" cy="3638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3352800" y="4626135"/>
          <a:ext cx="1757363" cy="403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81" name="Equation" r:id="rId10" imgW="1040948" imgH="241195" progId="Equation.DSMT4">
                  <p:embed/>
                </p:oleObj>
              </mc:Choice>
              <mc:Fallback>
                <p:oleObj name="Equation" r:id="rId10" imgW="1040948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626135"/>
                        <a:ext cx="1757363" cy="4030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3429000" y="5169669"/>
          <a:ext cx="1339745" cy="621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82" name="Equation" r:id="rId12" imgW="927100" imgH="431800" progId="Equation.DSMT4">
                  <p:embed/>
                </p:oleObj>
              </mc:Choice>
              <mc:Fallback>
                <p:oleObj name="Equation" r:id="rId12" imgW="927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69669"/>
                        <a:ext cx="1339745" cy="6215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707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9504" y="479321"/>
            <a:ext cx="8147808" cy="226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360363" algn="l"/>
                <a:tab pos="630238" algn="l"/>
                <a:tab pos="90011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360363" algn="l"/>
                <a:tab pos="630238" algn="l"/>
                <a:tab pos="90011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60363" algn="l"/>
                <a:tab pos="630238" algn="l"/>
                <a:tab pos="90011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60363" algn="l"/>
                <a:tab pos="630238" algn="l"/>
                <a:tab pos="90011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60363" algn="l"/>
                <a:tab pos="630238" algn="l"/>
                <a:tab pos="90011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630238" algn="l"/>
                <a:tab pos="90011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630238" algn="l"/>
                <a:tab pos="90011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630238" algn="l"/>
                <a:tab pos="90011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630238" algn="l"/>
                <a:tab pos="90011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  <a:tab pos="630238" algn="l"/>
                <a:tab pos="900113" algn="l"/>
                <a:tab pos="1260475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CALYEY – HAMILTON THEOREM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  <a:tab pos="630238" algn="l"/>
                <a:tab pos="900113" algn="l"/>
                <a:tab pos="1260475" algn="l"/>
              </a:tabLst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Matrix Polynomial: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  <a:tab pos="630238" algn="l"/>
                <a:tab pos="900113" algn="l"/>
                <a:tab pos="1260475" algn="l"/>
              </a:tabLst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An expression of the F(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A</a:t>
            </a:r>
            <a:r>
              <a:rPr kumimoji="0" lang="en-GB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+A</a:t>
            </a:r>
            <a:r>
              <a:rPr kumimoji="0" lang="en-GB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A</a:t>
            </a:r>
            <a:r>
              <a:rPr kumimoji="0" lang="en-GB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…. +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kumimoji="0" lang="en-GB" sz="16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en-GB" sz="16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, A</a:t>
            </a:r>
            <a:r>
              <a:rPr kumimoji="0" lang="en-GB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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 where A</a:t>
            </a:r>
            <a:r>
              <a:rPr kumimoji="0" lang="en-GB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A</a:t>
            </a:r>
            <a:r>
              <a:rPr kumimoji="0" lang="en-GB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A</a:t>
            </a:r>
            <a:r>
              <a:rPr kumimoji="0" lang="en-GB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….A</a:t>
            </a:r>
            <a:r>
              <a:rPr kumimoji="0" lang="en-GB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  <a:tab pos="630238" algn="l"/>
                <a:tab pos="900113" algn="l"/>
                <a:tab pos="1260475" algn="l"/>
              </a:tabLst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are square matrices of same order over a field F, is called a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“matric polynomial”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of degree m.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  <a:tab pos="630238" algn="l"/>
                <a:tab pos="900113" algn="l"/>
                <a:tab pos="1260475" algn="l"/>
              </a:tabLst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symbol 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called indeterminate.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  <a:tab pos="630238" algn="l"/>
                <a:tab pos="900113" algn="l"/>
                <a:tab pos="1260475" algn="l"/>
              </a:tabLst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matrices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themselves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are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matric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polynomial of zero degree.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999" y="3048000"/>
            <a:ext cx="7802915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Note:	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Two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matric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polynomials e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qual if and only if the coefficient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of     like powers of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are the same.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	2) The degree of the product of two </a:t>
            </a:r>
            <a:r>
              <a:rPr lang="en-GB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matri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polynomials is less than or equal to the sum of their degree.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025" y="4507974"/>
            <a:ext cx="693497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360363" algn="l"/>
                <a:tab pos="630238" algn="l"/>
                <a:tab pos="90011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360363" algn="l"/>
                <a:tab pos="630238" algn="l"/>
                <a:tab pos="90011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60363" algn="l"/>
                <a:tab pos="630238" algn="l"/>
                <a:tab pos="90011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60363" algn="l"/>
                <a:tab pos="630238" algn="l"/>
                <a:tab pos="90011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60363" algn="l"/>
                <a:tab pos="630238" algn="l"/>
                <a:tab pos="90011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630238" algn="l"/>
                <a:tab pos="90011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630238" algn="l"/>
                <a:tab pos="90011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630238" algn="l"/>
                <a:tab pos="90011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630238" algn="l"/>
                <a:tab pos="90011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  <a:tab pos="630238" algn="l"/>
                <a:tab pos="900113" algn="l"/>
                <a:tab pos="1260475" algn="l"/>
              </a:tabLst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Cayley – Hamilton theorem: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  <a:tab pos="630238" algn="l"/>
                <a:tab pos="900113" algn="l"/>
                <a:tab pos="1260475" algn="l"/>
              </a:tabLst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 square matrix satisfies its own characteristic equation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  <a:tab pos="630238" algn="l"/>
                <a:tab pos="900113" algn="l"/>
                <a:tab pos="1260475" algn="l"/>
              </a:tabLst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i.e., If for a square matrix A of order n,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  <a:tab pos="630238" algn="l"/>
                <a:tab pos="900113" algn="l"/>
                <a:tab pos="1260475" algn="l"/>
              </a:tabLst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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-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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(-1)</a:t>
            </a:r>
            <a:r>
              <a:rPr kumimoji="0" lang="en-GB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[</a:t>
            </a:r>
            <a:r>
              <a:rPr kumimoji="0" lang="en-GB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a</a:t>
            </a:r>
            <a:r>
              <a:rPr kumimoji="0" lang="en-GB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en-GB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a</a:t>
            </a:r>
            <a:r>
              <a:rPr kumimoji="0" lang="en-GB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en-GB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n-2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 …..+ a</a:t>
            </a:r>
            <a:r>
              <a:rPr kumimoji="0" lang="en-GB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], then the matrix equation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  <a:tab pos="630238" algn="l"/>
                <a:tab pos="900113" algn="l"/>
                <a:tab pos="1260475" algn="l"/>
              </a:tabLst>
            </a:pP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a</a:t>
            </a:r>
            <a:r>
              <a:rPr kumimoji="0" lang="en-GB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n-1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a</a:t>
            </a:r>
            <a:r>
              <a:rPr kumimoji="0" lang="en-GB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n-2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+….+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kumimoji="0" lang="en-GB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=0 is satisfied by X = A i.e.,</a:t>
            </a:r>
          </a:p>
          <a:p>
            <a:pPr algn="just"/>
            <a:r>
              <a:rPr lang="en-GB" dirty="0"/>
              <a:t>A</a:t>
            </a:r>
            <a:r>
              <a:rPr lang="en-GB" baseline="30000" dirty="0"/>
              <a:t>n</a:t>
            </a:r>
            <a:r>
              <a:rPr lang="en-GB" dirty="0"/>
              <a:t> + a</a:t>
            </a:r>
            <a:r>
              <a:rPr lang="en-GB" baseline="-25000" dirty="0"/>
              <a:t>1</a:t>
            </a:r>
            <a:r>
              <a:rPr lang="en-GB" dirty="0"/>
              <a:t>A</a:t>
            </a:r>
            <a:r>
              <a:rPr lang="en-GB" baseline="30000" dirty="0"/>
              <a:t>n-1</a:t>
            </a:r>
            <a:r>
              <a:rPr lang="en-GB" dirty="0"/>
              <a:t> + a</a:t>
            </a:r>
            <a:r>
              <a:rPr lang="en-GB" baseline="-25000" dirty="0"/>
              <a:t>2</a:t>
            </a:r>
            <a:r>
              <a:rPr lang="en-GB" dirty="0"/>
              <a:t>A</a:t>
            </a:r>
            <a:r>
              <a:rPr lang="en-GB" baseline="30000" dirty="0"/>
              <a:t>n-2</a:t>
            </a:r>
            <a:r>
              <a:rPr lang="en-GB" dirty="0"/>
              <a:t> + ….. + </a:t>
            </a:r>
            <a:r>
              <a:rPr lang="en-GB" dirty="0" err="1"/>
              <a:t>a</a:t>
            </a:r>
            <a:r>
              <a:rPr lang="en-GB" baseline="-25000" dirty="0" err="1"/>
              <a:t>n</a:t>
            </a:r>
            <a:r>
              <a:rPr lang="en-GB" dirty="0" err="1"/>
              <a:t>I</a:t>
            </a:r>
            <a:r>
              <a:rPr lang="en-GB" dirty="0"/>
              <a:t> = </a:t>
            </a:r>
            <a:r>
              <a:rPr lang="en-GB" dirty="0" smtClean="0"/>
              <a:t>0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3509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4800" y="381000"/>
                <a:ext cx="51741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Determination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by</m:t>
                    </m:r>
                    <m:r>
                      <m:rPr>
                        <m:nor/>
                      </m:rPr>
                      <a:rPr lang="en-GB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Cayley</m:t>
                    </m:r>
                    <m:r>
                      <m:rPr>
                        <m:nor/>
                      </m:rPr>
                      <a:rPr lang="en-GB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– </m:t>
                    </m:r>
                    <m:r>
                      <m:rPr>
                        <m:nor/>
                      </m:rPr>
                      <a:rPr lang="en-GB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Hamilton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theorem</m:t>
                    </m:r>
                    <m:r>
                      <m:rPr>
                        <m:nor/>
                      </m:rPr>
                      <a:rPr lang="en-GB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81000"/>
                <a:ext cx="5174109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42"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85800" y="9906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Pre-multiplying equation (</a:t>
            </a:r>
            <a:r>
              <a:rPr lang="en-GB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by A</a:t>
            </a:r>
            <a:r>
              <a:rPr lang="en-GB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on both sides; we have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600200" y="1676400"/>
            <a:ext cx="45015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GB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[A</a:t>
            </a:r>
            <a:r>
              <a:rPr lang="en-GB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a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GB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n-1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a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GB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n-2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…………+ </a:t>
            </a:r>
            <a:r>
              <a:rPr lang="en-GB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GB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GB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] = </a:t>
            </a: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</a:p>
          <a:p>
            <a:r>
              <a:rPr lang="en-GB" dirty="0"/>
              <a:t>A</a:t>
            </a:r>
            <a:r>
              <a:rPr lang="en-GB" baseline="30000" dirty="0"/>
              <a:t>n-1</a:t>
            </a:r>
            <a:r>
              <a:rPr lang="en-GB" dirty="0"/>
              <a:t> + a</a:t>
            </a:r>
            <a:r>
              <a:rPr lang="en-GB" baseline="-25000" dirty="0"/>
              <a:t>1</a:t>
            </a:r>
            <a:r>
              <a:rPr lang="en-GB" dirty="0"/>
              <a:t>A</a:t>
            </a:r>
            <a:r>
              <a:rPr lang="en-GB" baseline="30000" dirty="0"/>
              <a:t>n-2</a:t>
            </a:r>
            <a:r>
              <a:rPr lang="en-GB" dirty="0"/>
              <a:t> + a</a:t>
            </a:r>
            <a:r>
              <a:rPr lang="en-GB" baseline="-25000" dirty="0"/>
              <a:t>1</a:t>
            </a:r>
            <a:r>
              <a:rPr lang="en-GB" dirty="0"/>
              <a:t>A</a:t>
            </a:r>
            <a:r>
              <a:rPr lang="en-GB" baseline="30000" dirty="0"/>
              <a:t>n-3</a:t>
            </a:r>
            <a:r>
              <a:rPr lang="en-GB" dirty="0"/>
              <a:t> + …….. + a</a:t>
            </a:r>
            <a:r>
              <a:rPr lang="en-GB" baseline="-25000" dirty="0"/>
              <a:t>n-1</a:t>
            </a:r>
            <a:r>
              <a:rPr lang="en-GB" dirty="0"/>
              <a:t>I + a</a:t>
            </a:r>
            <a:r>
              <a:rPr lang="en-GB" baseline="-25000" dirty="0"/>
              <a:t>n</a:t>
            </a:r>
            <a:r>
              <a:rPr lang="en-GB" dirty="0"/>
              <a:t>A</a:t>
            </a:r>
            <a:r>
              <a:rPr lang="en-GB" baseline="30000" dirty="0"/>
              <a:t>-1</a:t>
            </a:r>
            <a:r>
              <a:rPr lang="en-GB" dirty="0"/>
              <a:t> = </a:t>
            </a:r>
            <a:r>
              <a:rPr lang="en-GB" dirty="0" smtClean="0"/>
              <a:t>0</a:t>
            </a:r>
          </a:p>
          <a:p>
            <a:r>
              <a:rPr lang="en-GB" dirty="0"/>
              <a:t>a</a:t>
            </a:r>
            <a:r>
              <a:rPr lang="en-GB" baseline="-25000" dirty="0"/>
              <a:t>n</a:t>
            </a:r>
            <a:r>
              <a:rPr lang="en-GB" dirty="0"/>
              <a:t>A</a:t>
            </a:r>
            <a:r>
              <a:rPr lang="en-GB" baseline="30000" dirty="0"/>
              <a:t>-1</a:t>
            </a:r>
            <a:r>
              <a:rPr lang="en-GB" dirty="0"/>
              <a:t> = - [A</a:t>
            </a:r>
            <a:r>
              <a:rPr lang="en-GB" baseline="30000" dirty="0"/>
              <a:t>n-1</a:t>
            </a:r>
            <a:r>
              <a:rPr lang="en-GB" dirty="0"/>
              <a:t> + a</a:t>
            </a:r>
            <a:r>
              <a:rPr lang="en-GB" baseline="-25000" dirty="0"/>
              <a:t>1</a:t>
            </a:r>
            <a:r>
              <a:rPr lang="en-GB" dirty="0"/>
              <a:t>A</a:t>
            </a:r>
            <a:r>
              <a:rPr lang="en-GB" baseline="30000" dirty="0"/>
              <a:t>n-2</a:t>
            </a:r>
            <a:r>
              <a:rPr lang="en-GB" dirty="0"/>
              <a:t> + ……. + a</a:t>
            </a:r>
            <a:r>
              <a:rPr lang="en-GB" baseline="-25000" dirty="0"/>
              <a:t>n-1</a:t>
            </a:r>
            <a:r>
              <a:rPr lang="en-GB" dirty="0"/>
              <a:t>I</a:t>
            </a:r>
            <a:r>
              <a:rPr lang="en-GB" dirty="0" smtClean="0"/>
              <a:t>]</a:t>
            </a:r>
            <a:endParaRPr lang="en-US" dirty="0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0" y="1418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814607"/>
              </p:ext>
            </p:extLst>
          </p:nvPr>
        </p:nvGraphicFramePr>
        <p:xfrm>
          <a:off x="1879321" y="2681288"/>
          <a:ext cx="2833967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5" name="Equation" r:id="rId4" imgW="2336760" imgH="431640" progId="Equation.DSMT4">
                  <p:embed/>
                </p:oleObj>
              </mc:Choice>
              <mc:Fallback>
                <p:oleObj name="Equation" r:id="rId4" imgW="2336760" imgH="4316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321" y="2681288"/>
                        <a:ext cx="2833967" cy="519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381000" y="3394422"/>
            <a:ext cx="7848600" cy="948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If m be a positive integer such that m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n, then multiplying the equation (</a:t>
            </a:r>
            <a:r>
              <a:rPr lang="en-GB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by A</a:t>
            </a:r>
            <a:r>
              <a:rPr lang="en-GB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m-n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we get 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A</a:t>
            </a:r>
            <a:r>
              <a:rPr lang="en-GB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a</a:t>
            </a:r>
            <a:r>
              <a:rPr lang="en-GB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GB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m-1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……….. + a</a:t>
            </a:r>
            <a:r>
              <a:rPr lang="en-GB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</a:t>
            </a:r>
            <a:r>
              <a:rPr lang="en-GB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m-n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0.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" y="471547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630555" algn="l"/>
                <a:tab pos="900430" algn="l"/>
                <a:tab pos="1260475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Which shows that any positive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integral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power A</a:t>
            </a:r>
            <a:r>
              <a:rPr lang="en-GB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(m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n) of A is linearly expressible in terms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it’s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lower order.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05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9" grpId="0"/>
      <p:bldP spid="22" grpId="0"/>
      <p:bldP spid="2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"/>
            <a:ext cx="6867525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514600"/>
            <a:ext cx="447675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4381500"/>
            <a:ext cx="81153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3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71500"/>
            <a:ext cx="8115300" cy="95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828800"/>
            <a:ext cx="2724150" cy="971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429000"/>
            <a:ext cx="64293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3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7391400" cy="1238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838325"/>
            <a:ext cx="7372350" cy="2657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724401"/>
            <a:ext cx="71437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7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457200"/>
            <a:ext cx="3819525" cy="176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505075"/>
            <a:ext cx="63150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2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"/>
            <a:ext cx="81534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5" y="1905000"/>
            <a:ext cx="3171825" cy="1152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181350"/>
            <a:ext cx="7258050" cy="1771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5181600"/>
            <a:ext cx="61626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7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381000"/>
            <a:ext cx="8172450" cy="1266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28800"/>
            <a:ext cx="7953375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200400"/>
            <a:ext cx="8143875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810126"/>
            <a:ext cx="814387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457200"/>
            <a:ext cx="6762750" cy="1257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057400"/>
            <a:ext cx="3819525" cy="1114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476625"/>
            <a:ext cx="4772025" cy="485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" y="4191000"/>
            <a:ext cx="80391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0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124200" y="2895600"/>
            <a:ext cx="3429000" cy="1155236"/>
          </a:xfrm>
        </p:spPr>
        <p:txBody>
          <a:bodyPr/>
          <a:lstStyle/>
          <a:p>
            <a:pPr lvl="0" defTabSz="914400"/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prepared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by</a:t>
            </a:r>
            <a:b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DR.V.SUBBAREDDY (H.O.D)</a:t>
            </a:r>
            <a:br>
              <a:rPr lang="en-US" alt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en-US" alt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Dept.of</a:t>
            </a:r>
            <a:r>
              <a:rPr lang="en-US" alt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Mathematical Sciences 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85800"/>
            <a:ext cx="80772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5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45670" y="468868"/>
                <a:ext cx="4455130" cy="518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This shows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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/>
                  <a:t>is the Eigen values of A</a:t>
                </a:r>
                <a:r>
                  <a:rPr lang="en-US" baseline="30000" dirty="0"/>
                  <a:t>-1</a:t>
                </a:r>
                <a:r>
                  <a:rPr lang="en-US" dirty="0"/>
                  <a:t> . 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670" y="468868"/>
                <a:ext cx="4455130" cy="518540"/>
              </a:xfrm>
              <a:prstGeom prst="rect">
                <a:avLst/>
              </a:prstGeom>
              <a:blipFill rotWithShape="0">
                <a:blip r:embed="rId3"/>
                <a:stretch>
                  <a:fillRect l="-1094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717763" y="1295400"/>
            <a:ext cx="4225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80135" marR="0" indent="-1080135" algn="just">
              <a:spcBef>
                <a:spcPts val="220"/>
              </a:spcBef>
              <a:spcAft>
                <a:spcPts val="220"/>
              </a:spcAft>
              <a:tabLst>
                <a:tab pos="360045" algn="l"/>
                <a:tab pos="720090" algn="l"/>
                <a:tab pos="1080135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Also the above result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for r = 1, 2 …n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47800" y="1992868"/>
                <a:ext cx="5084212" cy="529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Hence the Eigen values of A</a:t>
                </a:r>
                <a:r>
                  <a:rPr lang="en-US" baseline="30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are 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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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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,…..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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992868"/>
                <a:ext cx="5084212" cy="529632"/>
              </a:xfrm>
              <a:prstGeom prst="rect">
                <a:avLst/>
              </a:prstGeom>
              <a:blipFill rotWithShape="0">
                <a:blip r:embed="rId4"/>
                <a:stretch>
                  <a:fillRect l="-1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609600" y="2706469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If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is an Eigen value of A, then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sz="20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is an Eigen value of A</a:t>
            </a:r>
            <a:r>
              <a:rPr lang="en-US" sz="20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where m is any positive integer: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4545" y="3745468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Proof: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447800" y="372487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Let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be the Eigen value of matrix A and X be its corresponding Eigen vector. Then by the definition,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 have AX =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………… (1)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981200" y="4572000"/>
            <a:ext cx="2538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045" marR="0" indent="-360045" algn="just">
              <a:spcBef>
                <a:spcPts val="220"/>
              </a:spcBef>
              <a:spcAft>
                <a:spcPts val="220"/>
              </a:spcAft>
              <a:tabLst>
                <a:tab pos="720090" algn="l"/>
                <a:tab pos="1080135" algn="l"/>
              </a:tabLs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 have A(AX) = A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X)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2819400" y="5027831"/>
          <a:ext cx="1673186" cy="361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54" name="Equation" r:id="rId5" imgW="1054100" imgH="228600" progId="Equation.DSMT4">
                  <p:embed/>
                </p:oleObj>
              </mc:Choice>
              <mc:Fallback>
                <p:oleObj name="Equation" r:id="rId5" imgW="1054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027831"/>
                        <a:ext cx="1673186" cy="3617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3581400" y="5553075"/>
          <a:ext cx="9794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55" name="Equation" r:id="rId7" imgW="622080" imgH="203040" progId="Equation.DSMT4">
                  <p:embed/>
                </p:oleObj>
              </mc:Choice>
              <mc:Fallback>
                <p:oleObj name="Equation" r:id="rId7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553075"/>
                        <a:ext cx="979487" cy="314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2889456" y="6107668"/>
            <a:ext cx="3018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i.e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X ………….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03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  <p:bldP spid="15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68593" y="381000"/>
            <a:ext cx="2574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the Eigen value of A</a:t>
            </a:r>
            <a:r>
              <a:rPr lang="en-US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24000" y="990600"/>
            <a:ext cx="5638800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marR="0" indent="-360045" algn="just">
              <a:spcBef>
                <a:spcPts val="220"/>
              </a:spcBef>
              <a:spcAft>
                <a:spcPts val="220"/>
              </a:spcAft>
              <a:tabLst>
                <a:tab pos="720090" algn="l"/>
                <a:tab pos="1080135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Again  pre – multiplying equation (2) by A, we have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 algn="just">
              <a:spcBef>
                <a:spcPts val="220"/>
              </a:spcBef>
              <a:spcAft>
                <a:spcPts val="220"/>
              </a:spcAft>
              <a:tabLst>
                <a:tab pos="720090" algn="l"/>
                <a:tab pos="1080135" algn="l"/>
                <a:tab pos="1800225" algn="l"/>
                <a:tab pos="2070735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A(A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X)	=	A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X)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 algn="just">
              <a:spcBef>
                <a:spcPts val="220"/>
              </a:spcBef>
              <a:spcAft>
                <a:spcPts val="220"/>
              </a:spcAft>
              <a:tabLst>
                <a:tab pos="720090" algn="l"/>
                <a:tab pos="1080135" algn="l"/>
                <a:tab pos="1800225" algn="l"/>
                <a:tab pos="2070735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A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X	=	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(AX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360045" indent="-360045" algn="just">
              <a:spcBef>
                <a:spcPts val="220"/>
              </a:spcBef>
              <a:spcAft>
                <a:spcPts val="220"/>
              </a:spcAft>
              <a:tabLst>
                <a:tab pos="720090" algn="l"/>
                <a:tab pos="1080135" algn="l"/>
                <a:tab pos="1800225" algn="l"/>
                <a:tab pos="2070735" algn="l"/>
              </a:tabLst>
            </a:pP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</a:rPr>
              <a:t>                              </a:t>
            </a:r>
            <a:r>
              <a:rPr lang="en-US" dirty="0" smtClean="0"/>
              <a:t> </a:t>
            </a:r>
            <a:r>
              <a:rPr lang="en-US" dirty="0"/>
              <a:t>= 	</a:t>
            </a:r>
            <a:r>
              <a:rPr lang="en-US" dirty="0">
                <a:sym typeface="Symbol" panose="05050102010706020507" pitchFamily="18" charset="2"/>
              </a:rPr>
              <a:t></a:t>
            </a:r>
            <a:r>
              <a:rPr lang="en-US" baseline="30000" dirty="0"/>
              <a:t>2</a:t>
            </a:r>
            <a:r>
              <a:rPr lang="en-US" dirty="0"/>
              <a:t> (</a:t>
            </a:r>
            <a:r>
              <a:rPr lang="en-US" dirty="0">
                <a:sym typeface="Symbol" panose="05050102010706020507" pitchFamily="18" charset="2"/>
              </a:rPr>
              <a:t></a:t>
            </a:r>
            <a:r>
              <a:rPr lang="en-US" dirty="0"/>
              <a:t>X) </a:t>
            </a:r>
            <a:endParaRPr lang="en-US" dirty="0" smtClean="0"/>
          </a:p>
          <a:p>
            <a:pPr marL="360045" indent="-360045" algn="just">
              <a:spcBef>
                <a:spcPts val="220"/>
              </a:spcBef>
              <a:spcAft>
                <a:spcPts val="220"/>
              </a:spcAft>
              <a:tabLst>
                <a:tab pos="720090" algn="l"/>
                <a:tab pos="1080135" algn="l"/>
                <a:tab pos="1800225" algn="l"/>
                <a:tab pos="2070735" algn="l"/>
              </a:tabLst>
            </a:pPr>
            <a:r>
              <a:rPr lang="en-US" dirty="0"/>
              <a:t> </a:t>
            </a:r>
            <a:r>
              <a:rPr lang="en-US" dirty="0" smtClean="0"/>
              <a:t>                    </a:t>
            </a:r>
            <a:r>
              <a:rPr lang="en-US" dirty="0" err="1" smtClean="0"/>
              <a:t>i.e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baseline="30000" dirty="0"/>
              <a:t>3</a:t>
            </a:r>
            <a:r>
              <a:rPr lang="en-US" dirty="0"/>
              <a:t>X	=	</a:t>
            </a:r>
            <a:r>
              <a:rPr lang="en-US" dirty="0">
                <a:sym typeface="Symbol" panose="05050102010706020507" pitchFamily="18" charset="2"/>
              </a:rPr>
              <a:t></a:t>
            </a:r>
            <a:r>
              <a:rPr lang="en-US" baseline="30000" dirty="0"/>
              <a:t>3</a:t>
            </a:r>
            <a:r>
              <a:rPr lang="en-US" dirty="0"/>
              <a:t>X</a:t>
            </a:r>
          </a:p>
          <a:p>
            <a:pPr marL="360045" marR="0" indent="-360045" algn="just">
              <a:spcBef>
                <a:spcPts val="220"/>
              </a:spcBef>
              <a:spcAft>
                <a:spcPts val="220"/>
              </a:spcAft>
              <a:tabLst>
                <a:tab pos="720090" algn="l"/>
                <a:tab pos="1080135" algn="l"/>
                <a:tab pos="1800225" algn="l"/>
                <a:tab pos="2070735" algn="l"/>
              </a:tabLst>
            </a:pPr>
            <a:r>
              <a:rPr lang="en-US" dirty="0" smtClean="0">
                <a:sym typeface="Symbol" panose="05050102010706020507" pitchFamily="18" charset="2"/>
              </a:rPr>
              <a:t>               </a:t>
            </a:r>
            <a:r>
              <a:rPr lang="en-US" baseline="30000" dirty="0"/>
              <a:t>3</a:t>
            </a:r>
            <a:r>
              <a:rPr lang="en-US" dirty="0"/>
              <a:t> is the Eigen value of </a:t>
            </a:r>
            <a:r>
              <a:rPr lang="en-US" dirty="0" smtClean="0"/>
              <a:t>A</a:t>
            </a:r>
            <a:r>
              <a:rPr lang="en-US" baseline="30000" dirty="0" smtClean="0"/>
              <a:t>3</a:t>
            </a:r>
            <a:r>
              <a:rPr lang="en-US" sz="1200" dirty="0" smtClean="0"/>
              <a:t>                                                     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8200" y="3267670"/>
            <a:ext cx="6781800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135" marR="0" indent="-1080135" algn="just">
              <a:spcBef>
                <a:spcPts val="220"/>
              </a:spcBef>
              <a:spcAft>
                <a:spcPts val="220"/>
              </a:spcAft>
              <a:tabLst>
                <a:tab pos="720090" algn="l"/>
                <a:tab pos="1080135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 on proceeding in the same process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w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 can show that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is the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Eigen</a:t>
            </a:r>
          </a:p>
          <a:p>
            <a:pPr marL="1080135" marR="0" indent="-1080135" algn="just">
              <a:spcBef>
                <a:spcPts val="220"/>
              </a:spcBef>
              <a:spcAft>
                <a:spcPts val="220"/>
              </a:spcAft>
              <a:tabLst>
                <a:tab pos="720090" algn="l"/>
                <a:tab pos="1080135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Value of A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where m is positive integer.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095690"/>
            <a:ext cx="75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sum of the Eigen values of a matrix A is equal to the trace of A.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4812268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Proof: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71600" y="4800600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 shall prove this property by considering a square matrix of order 3.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006475" y="5334000"/>
          <a:ext cx="51657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62" name="Equation" r:id="rId3" imgW="3238200" imgH="711000" progId="Equation.DSMT4">
                  <p:embed/>
                </p:oleObj>
              </mc:Choice>
              <mc:Fallback>
                <p:oleObj name="Equation" r:id="rId3" imgW="32382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5334000"/>
                        <a:ext cx="5165725" cy="114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328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9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1C20-091A-4197-A9FB-750B40AF1EC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02973" y="457200"/>
            <a:ext cx="1978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80135" marR="0" indent="-1080135" algn="just">
              <a:spcBef>
                <a:spcPts val="220"/>
              </a:spcBef>
              <a:spcAft>
                <a:spcPts val="220"/>
              </a:spcAft>
              <a:tabLst>
                <a:tab pos="720090" algn="l"/>
                <a:tab pos="1080135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be its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eigen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value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9199" y="1230868"/>
            <a:ext cx="4032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Now the characteristic polynomial of A is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66800" y="1685925"/>
          <a:ext cx="3116263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34" name="Equation" r:id="rId3" imgW="1942920" imgH="711000" progId="Equation.DSMT4">
                  <p:embed/>
                </p:oleObj>
              </mc:Choice>
              <mc:Fallback>
                <p:oleObj name="Equation" r:id="rId3" imgW="194292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85925"/>
                        <a:ext cx="3116263" cy="1144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066800" y="2954338"/>
          <a:ext cx="3332162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35" name="Equation" r:id="rId5" imgW="2145960" imgH="253800" progId="Equation.DSMT4">
                  <p:embed/>
                </p:oleObj>
              </mc:Choice>
              <mc:Fallback>
                <p:oleObj name="Equation" r:id="rId5" imgW="2145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954338"/>
                        <a:ext cx="3332162" cy="398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133600" y="3457576"/>
          <a:ext cx="4419601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36" name="Equation" r:id="rId7" imgW="2743200" imgH="254000" progId="Equation.DSMT4">
                  <p:embed/>
                </p:oleObj>
              </mc:Choice>
              <mc:Fallback>
                <p:oleObj name="Equation" r:id="rId7" imgW="2743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457576"/>
                        <a:ext cx="4419601" cy="414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057400" y="4056064"/>
          <a:ext cx="6354284" cy="407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37" name="Equation" r:id="rId9" imgW="4013200" imgH="254000" progId="Equation.DSMT4">
                  <p:embed/>
                </p:oleObj>
              </mc:Choice>
              <mc:Fallback>
                <p:oleObj name="Equation" r:id="rId9" imgW="4013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056064"/>
                        <a:ext cx="6354284" cy="4075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7441461" y="4812268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045" marR="0" indent="-360045" algn="just">
              <a:spcBef>
                <a:spcPts val="220"/>
              </a:spcBef>
              <a:spcAft>
                <a:spcPts val="220"/>
              </a:spcAft>
              <a:tabLst>
                <a:tab pos="720090" algn="l"/>
                <a:tab pos="1080135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5181600"/>
            <a:ext cx="7848600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marR="0" indent="-360045" algn="just">
              <a:spcBef>
                <a:spcPts val="220"/>
              </a:spcBef>
              <a:spcAft>
                <a:spcPts val="220"/>
              </a:spcAft>
              <a:tabLst>
                <a:tab pos="720090" algn="l"/>
                <a:tab pos="1080135" algn="l"/>
              </a:tabLst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If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baseline="-25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,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baseline="-25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,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baseline="-25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are the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eigen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values of A,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then</a:t>
            </a:r>
          </a:p>
          <a:p>
            <a:pPr marL="360045" marR="0" indent="-360045" algn="just">
              <a:spcBef>
                <a:spcPts val="220"/>
              </a:spcBef>
              <a:spcAft>
                <a:spcPts val="220"/>
              </a:spcAft>
              <a:tabLst>
                <a:tab pos="720090" algn="l"/>
                <a:tab pos="1080135" algn="l"/>
              </a:tabLst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|A -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I|= (-1)</a:t>
            </a:r>
            <a:r>
              <a:rPr lang="en-US" baseline="30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baseline="-25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)(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baseline="-25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)(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baseline="-25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)…………………….(ii)</a:t>
            </a:r>
            <a:endParaRPr lang="en-US" sz="1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" y="6135469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135" marR="0" indent="-1080135" algn="just">
              <a:spcBef>
                <a:spcPts val="220"/>
              </a:spcBef>
              <a:spcAft>
                <a:spcPts val="220"/>
              </a:spcAft>
              <a:tabLst>
                <a:tab pos="720090" algn="l"/>
                <a:tab pos="1080135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Equating the RHS of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and (ii) and comparing the coefficients of A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,we have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82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10486014</TotalTime>
  <Words>2154</Words>
  <Application>Microsoft Office PowerPoint</Application>
  <PresentationFormat>On-screen Show (4:3)</PresentationFormat>
  <Paragraphs>300</Paragraphs>
  <Slides>69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9" baseType="lpstr">
      <vt:lpstr>Arial</vt:lpstr>
      <vt:lpstr>Arial Rounded MT Bold</vt:lpstr>
      <vt:lpstr>Calibri</vt:lpstr>
      <vt:lpstr>Cambria Math</vt:lpstr>
      <vt:lpstr>Symbol</vt:lpstr>
      <vt:lpstr>Times New Roman</vt:lpstr>
      <vt:lpstr>Trebuchet MS</vt:lpstr>
      <vt:lpstr>Wingdings 3</vt:lpstr>
      <vt:lpstr>Facet</vt:lpstr>
      <vt:lpstr>Equation</vt:lpstr>
      <vt:lpstr>LINEAR  ALGEBRA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prepared                                                                               by                                                              DR.V.SUBBAREDDY (H.O.D)                                                              Dept.of Mathematical Sciences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Equivalent transfer function Based PI/PID Controller for MIMO Processes</dc:title>
  <dc:creator>FOR ALL</dc:creator>
  <cp:lastModifiedBy>Welcome</cp:lastModifiedBy>
  <cp:revision>1010</cp:revision>
  <dcterms:created xsi:type="dcterms:W3CDTF">2006-08-16T00:00:00Z</dcterms:created>
  <dcterms:modified xsi:type="dcterms:W3CDTF">2023-07-02T15:15:27Z</dcterms:modified>
</cp:coreProperties>
</file>